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Fira Sans Extra Condensed Medium"/>
      <p:regular r:id="rId68"/>
      <p:bold r:id="rId69"/>
      <p:italic r:id="rId70"/>
      <p:boldItalic r:id="rId71"/>
    </p:embeddedFont>
    <p:embeddedFont>
      <p:font typeface="Roboto Condensed"/>
      <p:regular r:id="rId72"/>
      <p:bold r:id="rId73"/>
      <p:italic r:id="rId74"/>
      <p:boldItalic r:id="rId75"/>
    </p:embeddedFont>
    <p:embeddedFont>
      <p:font typeface="Squada One"/>
      <p:regular r:id="rId76"/>
    </p:embeddedFont>
    <p:embeddedFont>
      <p:font typeface="Roboto Condensed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1" roundtripDataSignature="AMtx7mgxZXTyMHOVmHmEJ/ZvXuxQhdIt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0E41F1-99AA-40E2-8429-7EA1D1A505B8}">
  <a:tblStyle styleId="{F90E41F1-99AA-40E2-8429-7EA1D1A505B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CondensedLight-boldItalic.fntdata"/><Relationship Id="rId81" Type="http://customschemas.google.com/relationships/presentationmetadata" Target="meta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Condensed-bold.fntdata"/><Relationship Id="rId72" Type="http://schemas.openxmlformats.org/officeDocument/2006/relationships/font" Target="fonts/RobotoCondensed-regular.fntdata"/><Relationship Id="rId31" Type="http://schemas.openxmlformats.org/officeDocument/2006/relationships/slide" Target="slides/slide25.xml"/><Relationship Id="rId75" Type="http://schemas.openxmlformats.org/officeDocument/2006/relationships/font" Target="fonts/RobotoCondensed-boldItalic.fntdata"/><Relationship Id="rId30" Type="http://schemas.openxmlformats.org/officeDocument/2006/relationships/slide" Target="slides/slide24.xml"/><Relationship Id="rId74" Type="http://schemas.openxmlformats.org/officeDocument/2006/relationships/font" Target="fonts/RobotoCondensed-italic.fntdata"/><Relationship Id="rId33" Type="http://schemas.openxmlformats.org/officeDocument/2006/relationships/slide" Target="slides/slide27.xml"/><Relationship Id="rId77" Type="http://schemas.openxmlformats.org/officeDocument/2006/relationships/font" Target="fonts/RobotoCondensedLight-regular.fntdata"/><Relationship Id="rId32" Type="http://schemas.openxmlformats.org/officeDocument/2006/relationships/slide" Target="slides/slide26.xml"/><Relationship Id="rId76" Type="http://schemas.openxmlformats.org/officeDocument/2006/relationships/font" Target="fonts/SquadaOne-regular.fntdata"/><Relationship Id="rId35" Type="http://schemas.openxmlformats.org/officeDocument/2006/relationships/slide" Target="slides/slide29.xml"/><Relationship Id="rId79" Type="http://schemas.openxmlformats.org/officeDocument/2006/relationships/font" Target="fonts/RobotoCondensedLight-italic.fntdata"/><Relationship Id="rId34" Type="http://schemas.openxmlformats.org/officeDocument/2006/relationships/slide" Target="slides/slide28.xml"/><Relationship Id="rId78" Type="http://schemas.openxmlformats.org/officeDocument/2006/relationships/font" Target="fonts/RobotoCondensedLight-bold.fntdata"/><Relationship Id="rId71" Type="http://schemas.openxmlformats.org/officeDocument/2006/relationships/font" Target="fonts/FiraSansExtraCondensedMedium-boldItalic.fntdata"/><Relationship Id="rId70" Type="http://schemas.openxmlformats.org/officeDocument/2006/relationships/font" Target="fonts/FiraSansExtraCondensed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FiraSansExtraCondensed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d169aa1f6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d169aa1f6f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Student non-success is measured with the same variables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1a8bcb07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c1a8bcb072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conducted a review of published literature dedicated to studies in this space. We’d like to quickly summarizes some interesting and noteworthy items we came across.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5cbd555e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d5cbd555e9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CUNY (City University New York) ASAP (Accelerated Study in Associate Programs) tuition waivers for financial aid-eligible students, monthly Metrocards, small class size, career development and textbooks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c1a8bcb07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c1a8bcb072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c13cb03d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c13cb03db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d39bcb2f2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d39bcb2f2a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d39bcb2f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d39bcb2f2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Semester and cumulative GPA are continuous. Recall we have multiple response variables. % courses taken/dropped/passed/successful is derived and continuous (more on this later).  Discrete variables like Age, Year etc. Some of our binary variable (i.e. SG_First_Generation) we’re translated to numeric flags by the SCC team and then distilled down to binary outcomes. Students reported how much, if any, college was taken by parents (no college, some college, lots of college, excessive amounts of college etc)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d39bcb2f2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d39bcb2f2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Much of the this rich dataset is categorical in nature. Take grades for example. If we’re looking to predict student outcomes then the grade given is obviously a critical field.  Passing grades include A,B,C or P. We have a variable called  “passed”  which is a flag which supersedes the “Grade” variables. The $100 question is do we trust the passed flag? Can we validate it?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d39bcb2f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d39bcb2f2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d39bcb2f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d39bcb2f2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d71bba1f91_1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d71bba1f91_1_9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169aa1e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gd169aa1ea5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d39bcb2f2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d39bcb2f2a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EW is a Covid Withdrawl, NP is not pass, P is pass, W is withdrawl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71bba1f91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d71bba1f91_1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71bba1f91_1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gd71bba1f91_1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71bba1f91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d71bba1f91_1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d169aa1f6f_1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d169aa1f6f_1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d39bcb2f2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gd39bcb2f2a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Housing Urban development </a:t>
            </a:r>
            <a:endParaRPr/>
          </a:p>
          <a:p>
            <a:pPr indent="0" lvl="0" marL="0" rtl="0" algn="l">
              <a:lnSpc>
                <a:spcPct val="100000"/>
              </a:lnSpc>
              <a:spcBef>
                <a:spcPts val="0"/>
              </a:spcBef>
              <a:spcAft>
                <a:spcPts val="0"/>
              </a:spcAft>
              <a:buSzPts val="1100"/>
              <a:buNone/>
            </a:pPr>
            <a:r>
              <a:rPr lang="en"/>
              <a:t>~60k is our threshold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d71bba1f91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gd71bba1f91_1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6cae220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d6cae2209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d7127f8c3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d7127f8c3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d169aa1f6f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d169aa1f6f_1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d169aa1f6f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d169aa1f6f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d71bba1f91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d71bba1f91_1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d39bcb2f2a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gd39bcb2f2a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d169aa1f6f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d169aa1f6f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71bba1f91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d71bba1f91_1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d39bcb2f2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gd39bcb2f2a_1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After our exploratory findings, we used regularization methods and random forests with various importance metrics to find which variables have the greatest impact on success and non-success. I’ll go over each of the regularization methods, random forests, and importance metrics in the coming slides.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39bcb2f2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gd39bcb2f2a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Just a quick overview of regularization methods. Regularization is the method of fitting a linear regression model with a penalty term to avoid overfitting and allow a more flexible model.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Here is a simple two-dimensional example </a:t>
            </a:r>
            <a:r>
              <a:rPr lang="en">
                <a:solidFill>
                  <a:schemeClr val="dk1"/>
                </a:solidFill>
              </a:rPr>
              <a:t>where the beta 1 and beta 2 axes represent coefficients for two variables</a:t>
            </a:r>
            <a:r>
              <a:rPr lang="en"/>
              <a:t>. The point, beta hat, is the optimal solution to an ordinary least squares regression model. Each red ellipse represents an error bound around the ordinary least squares solution to allow a more flexible model and the blue regions are potential solutions for regularization.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Essentially, where the red ellipses contact the blue regions are the coefficients for regularization.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On the left is LASSO, it has the potential to contact the blue region on a corner, and in doing so can eliminate variables from the model. In this case, the coefficient for beta1 would be set to zero.This would be useful if we have a large number of predictor variables, and some of them were not correlated to the response variable, we could remove them from consideration.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 the right is RIDGE, which has a circle shaped solution region. With RIDGE, we can shrink variable coefficients close to zero, but we cannot bring them all the way to zero (like in LASSO), so we’ll always have coefficients for every variable in consideration, even if they are not related to the response.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 third type of regularization not shown here is called ELASTIC NET. It is a hybrid of LASSO and RIDGE, and you can imagine its solution region to look like a spiky ball with spikes at the axes.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d6d8ed4ea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d6d8ed4ea2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difficult to visualize it higher dimensions, but we used these three regularization methods to get coefficients for each of the predictor variables. (We removed semester units and course variables because those variables were used in calculating the response variables). In regularization, we measured the importance of a variable by the absolute value of the coefficient for that variable. A larger absolute value coefficient means that variable has a greater impact on the response and is a more important variable for prediction.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Then we ranked each of the variables by importance in the table on the right. The top five variables for each method are highlighted in green. The highlighted variables below the top five are important variables from random forests that I’ll talk about in a moment.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39bcb2f2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d39bcb2f2a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repeated this process to find the most important variables for non-success as well. You’ll notice these lists look very similar.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d39bcb2f2a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d39bcb2f2a_1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I mentioned earlier, we also used random forests to rank variables by importance. Random forests are collections of classification trees, we have an example of a classification tree on the screen right now. As you go down the classification tree, it splits the data based on some condition related to the variables. In this example, if a student had a cumulative GPA greater than or equal to 2.4 in a term, the classification tree classifies them as a success. If they had a cumulative GPA less 2.4, but greater than or equal to 1.9, the classification tree checks if the student attempted more or less than 5.7 units in a term, then whether they were in a full-time status or not.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Random forests create many of these classification trees by splitting at random variables. Then, random forests use the majority vote of all the trees in a forest to classify a student in a term as a success or non-success. Although a classification tree by itself may be a weak predictor (not accurate by itself), together in a random forest they make a strong predictor.</a:t>
            </a:r>
            <a:br>
              <a:rPr lang="en"/>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d39bcb2f2a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d39bcb2f2a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used three different kinds of random forests.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Classic RF is the version I just explained.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Ranger: RANdom forest GEneratoR</a:t>
            </a:r>
            <a:endParaRPr/>
          </a:p>
          <a:p>
            <a:pPr indent="0" lvl="0" marL="0" rtl="0" algn="l">
              <a:lnSpc>
                <a:spcPct val="100000"/>
              </a:lnSpc>
              <a:spcBef>
                <a:spcPts val="0"/>
              </a:spcBef>
              <a:spcAft>
                <a:spcPts val="0"/>
              </a:spcAft>
              <a:buSzPts val="1100"/>
              <a:buNone/>
            </a:pPr>
            <a:r>
              <a:rPr lang="en"/>
              <a:t>	Fast implementation of random forests good for high-dimensionality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RRF: Regularized Random Forest</a:t>
            </a:r>
            <a:endParaRPr/>
          </a:p>
          <a:p>
            <a:pPr indent="0" lvl="0" marL="0" rtl="0" algn="l">
              <a:lnSpc>
                <a:spcPct val="100000"/>
              </a:lnSpc>
              <a:spcBef>
                <a:spcPts val="0"/>
              </a:spcBef>
              <a:spcAft>
                <a:spcPts val="0"/>
              </a:spcAft>
              <a:buSzPts val="1100"/>
              <a:buNone/>
            </a:pPr>
            <a:r>
              <a:rPr lang="en"/>
              <a:t>	Penalizes splitting on a new feature unless there is substantial information gained from the split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Then we used two different measures of importance to find the important variables in each type of forest.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Impurity measurements measure how “cleanly” a variable can split up the success and non-successes.</a:t>
            </a:r>
            <a:r>
              <a:rPr lang="en"/>
              <a:t> If a split does a good job of putting all the successes on one side, and all the non-successes on the other side then we’d say that variable is important. </a:t>
            </a:r>
            <a:r>
              <a:rPr lang="en">
                <a:solidFill>
                  <a:schemeClr val="dk1"/>
                </a:solidFill>
              </a:rPr>
              <a:t>The mean decrease in Gini measures the impact on classification of removing a variable split from all trees. A larger mean decrease in Gini or adjusted Gini means a variable is more important.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Permutation accuracy measures the impact on correct classification if the values of a variable were shuffled. If shuffling the values of a variable make it harder to classify, then that variable would have a larger permutation accuracy measurement. A larger permutation accuracy means a variable is more important.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d39bcb2f2a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d39bcb2f2a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do the same thing as we did before for the regularization methods. We find the measure of importance of each variables in each random forest method for each importance measurement available to each method. Then we rank them. </a:t>
            </a:r>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Here, the top five variables for each method are highlighted in green with the highlighted variables below them being additional variables that showed up in the top five from regularization or other random forest implementations not shown in this table.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d6d8ed4ea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d6d8ed4ea2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repeat the process for non-success, and notice the top ranked variables are very similar to the top-ranked variables for success.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d39bcb2f2a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d39bcb2f2a_1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repeated random forests on the other response variable (courses completed) and 2020 terms only, and these are the top nine variables that frequently ranked among the most important to student success and non-success: (read slide variables).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we looked at 2020 terms only, the same variables still ranked among the most important, but the order might have been switched around in some instances.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d39bcb2f2a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d39bcb2f2a_1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(Read slide). We have a list of the most important predictors, now we need to see well those predictors actually predict success and non-success.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d39bcb2f2a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gd39bcb2f2a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choosing a model, there are a number of things we have to consider such as the: type of data we have, what form do our response variables take, and how large is the dataset?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As always, we have to keep computational constraints in mind; there’s no point choosing a sophisticated model we don’t have the time or resources to do. Our model also needs to be interpretable; we want to be able to know what a model is doing, and be able to explain it. Finally, our model needs to be reusable; that means whatever model we choose needs to be flexible enough that it can be used in the future with new data.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d39bcb2f2a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d39bcb2f2a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 all those considerations in mind, we decided on the following three models.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LASSO regression and random forests we’ve already talked about in the variable importance section, we want to use them again for modeling.</a:t>
            </a:r>
            <a:endParaRPr/>
          </a:p>
          <a:p>
            <a:pPr indent="0" lvl="0" marL="0" rtl="0" algn="l">
              <a:lnSpc>
                <a:spcPct val="100000"/>
              </a:lnSpc>
              <a:spcBef>
                <a:spcPts val="0"/>
              </a:spcBef>
              <a:spcAft>
                <a:spcPts val="0"/>
              </a:spcAft>
              <a:buSzPts val="1100"/>
              <a:buNone/>
            </a:pPr>
            <a:r>
              <a:rPr lang="en"/>
              <a:t>Due to the binary response variable, </a:t>
            </a:r>
            <a:r>
              <a:rPr lang="en">
                <a:solidFill>
                  <a:schemeClr val="dk1"/>
                </a:solidFill>
              </a:rPr>
              <a:t>we also decided to use logistic regression.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39bcb2f2a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d39bcb2f2a_1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d7127f8c3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d7127f8c33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build and test our models, we randomly split our data into training and testing sets, with 80% of the data going to training the models, and 20% used to test the models. We trained our models on the training data, made predictions on the testing data, then recorded </a:t>
            </a:r>
            <a:r>
              <a:rPr lang="en">
                <a:solidFill>
                  <a:schemeClr val="dk1"/>
                </a:solidFill>
              </a:rPr>
              <a:t>the accuracy of our prediction </a:t>
            </a:r>
            <a:r>
              <a:rPr lang="en"/>
              <a:t>against the testing data.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d71bba1f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8" name="Google Shape;1318;gd71bba1f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202122"/>
                </a:solidFill>
                <a:highlight>
                  <a:schemeClr val="lt1"/>
                </a:highlight>
              </a:rPr>
              <a:t>(read slide) Classifiers with ROC curves closer to the upper left corner indicate better performance. As a baseline the line y = x signifies no predictive value. Notice how the LASSO and LOGIT plots are close to each other showing that the models are giving a similar performance, with the Random forests doing slightly better.</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d71bba1f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gd71bba1f9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202122"/>
                </a:solidFill>
                <a:highlight>
                  <a:srgbClr val="FFFFFF"/>
                </a:highlight>
              </a:rPr>
              <a:t>Here we have a numerical summary and comparison of each model’s performance. The</a:t>
            </a:r>
            <a:r>
              <a:rPr b="1" lang="en" sz="1050">
                <a:solidFill>
                  <a:srgbClr val="202122"/>
                </a:solidFill>
                <a:highlight>
                  <a:srgbClr val="FFFFFF"/>
                </a:highlight>
              </a:rPr>
              <a:t> accuracy</a:t>
            </a:r>
            <a:r>
              <a:rPr lang="en" sz="1050">
                <a:solidFill>
                  <a:srgbClr val="202122"/>
                </a:solidFill>
                <a:highlight>
                  <a:srgbClr val="FFFFFF"/>
                </a:highlight>
              </a:rPr>
              <a:t> and </a:t>
            </a:r>
            <a:r>
              <a:rPr b="1" lang="en" sz="1050">
                <a:solidFill>
                  <a:srgbClr val="202122"/>
                </a:solidFill>
                <a:highlight>
                  <a:srgbClr val="FFFFFF"/>
                </a:highlight>
              </a:rPr>
              <a:t>area under curve</a:t>
            </a:r>
            <a:r>
              <a:rPr lang="en" sz="1050">
                <a:solidFill>
                  <a:srgbClr val="202122"/>
                </a:solidFill>
                <a:highlight>
                  <a:srgbClr val="FFFFFF"/>
                </a:highlight>
              </a:rPr>
              <a:t> give us numerical summaries of how the models performed on data that was not used for training. The closer these numbers are to one the better the performance is. Notice that this table is repeating what was seen in the ROC curves; LASSO and Logistic regression perform similarly to one another and Random Forests perform slightly better than both.</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d39bcb2f2a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gd39bcb2f2a_1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d7127f8c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gd7127f8c33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d4a599811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d4a5998114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d39bcb2f2a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7" name="Google Shape;1387;gd39bcb2f2a_1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muffin dog strikes fear into the hearts of all data scientists. This boils down to “How long till model degradation sets in and </a:t>
            </a:r>
            <a:r>
              <a:rPr lang="en">
                <a:solidFill>
                  <a:schemeClr val="dk1"/>
                </a:solidFill>
              </a:rPr>
              <a:t>when a models like these need a retrain</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d39bcb2f2a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d39bcb2f2a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d169aa1f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d169aa1f6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169aa1f6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d169aa1f6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projects objectives are based on the research questions of our client.  We were given 3 main research questions.  (Read objectives).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169aa1f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d169aa1f6f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169aa1f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d169aa1f6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Finally were tasked with finding the better thresholds for defining success and non-success.  Again, we’ll be measuring as both percent of units completed or percent of courses completed for a given term.  Each of these will be measured either at the 100% level or 80% level and above.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freepik.es/foto-gratis/macho-angulo-casco-realidad-virtual_7133530.htm" TargetMode="External"/><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freepik.es/foto-gratis/macho-angulo-casco-realidad-virtual_7133530.htm" TargetMode="External"/><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1"/>
            </a:gs>
            <a:gs pos="100000">
              <a:schemeClr val="accent2"/>
            </a:gs>
          </a:gsLst>
          <a:lin ang="5400012" scaled="0"/>
        </a:gradFill>
      </p:bgPr>
    </p:bg>
    <p:spTree>
      <p:nvGrpSpPr>
        <p:cNvPr id="9" name="Shape 9"/>
        <p:cNvGrpSpPr/>
        <p:nvPr/>
      </p:nvGrpSpPr>
      <p:grpSpPr>
        <a:xfrm>
          <a:off x="0" y="0"/>
          <a:ext cx="0" cy="0"/>
          <a:chOff x="0" y="0"/>
          <a:chExt cx="0" cy="0"/>
        </a:xfrm>
      </p:grpSpPr>
      <p:sp>
        <p:nvSpPr>
          <p:cNvPr id="10" name="Google Shape;1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43"/>
          <p:cNvSpPr txBox="1"/>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t/>
            </a:r>
            <a:endParaRPr b="0" i="0" sz="6000" u="none" cap="none" strike="noStrike">
              <a:solidFill>
                <a:srgbClr val="FFFFFF"/>
              </a:solidFill>
              <a:latin typeface="Squada One"/>
              <a:ea typeface="Squada One"/>
              <a:cs typeface="Squada One"/>
              <a:sym typeface="Squada One"/>
            </a:endParaRPr>
          </a:p>
        </p:txBody>
      </p:sp>
      <p:pic>
        <p:nvPicPr>
          <p:cNvPr id="12" name="Google Shape;12;p43"/>
          <p:cNvPicPr preferRelativeResize="0"/>
          <p:nvPr/>
        </p:nvPicPr>
        <p:blipFill rotWithShape="1">
          <a:blip r:embed="rId2">
            <a:alphaModFix/>
          </a:blip>
          <a:srcRect b="0" l="0" r="0" t="0"/>
          <a:stretch/>
        </p:blipFill>
        <p:spPr>
          <a:xfrm>
            <a:off x="63" y="-399756"/>
            <a:ext cx="9144000" cy="4369387"/>
          </a:xfrm>
          <a:prstGeom prst="rect">
            <a:avLst/>
          </a:prstGeom>
          <a:noFill/>
          <a:ln>
            <a:noFill/>
          </a:ln>
        </p:spPr>
      </p:pic>
      <p:sp>
        <p:nvSpPr>
          <p:cNvPr id="13" name="Google Shape;13;p43"/>
          <p:cNvSpPr txBox="1"/>
          <p:nvPr>
            <p:ph type="title"/>
          </p:nvPr>
        </p:nvSpPr>
        <p:spPr>
          <a:xfrm>
            <a:off x="457200" y="2932650"/>
            <a:ext cx="8229600" cy="51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3000"/>
              <a:buFont typeface="Squada One"/>
              <a:buNone/>
              <a:defRPr sz="3000">
                <a:latin typeface="Squada One"/>
                <a:ea typeface="Squada One"/>
                <a:cs typeface="Squada One"/>
                <a:sym typeface="Squada One"/>
              </a:defRPr>
            </a:lvl2pPr>
            <a:lvl3pPr lvl="2" algn="ctr">
              <a:lnSpc>
                <a:spcPct val="100000"/>
              </a:lnSpc>
              <a:spcBef>
                <a:spcPts val="0"/>
              </a:spcBef>
              <a:spcAft>
                <a:spcPts val="0"/>
              </a:spcAft>
              <a:buSzPts val="3000"/>
              <a:buFont typeface="Squada One"/>
              <a:buNone/>
              <a:defRPr sz="3000">
                <a:latin typeface="Squada One"/>
                <a:ea typeface="Squada One"/>
                <a:cs typeface="Squada One"/>
                <a:sym typeface="Squada One"/>
              </a:defRPr>
            </a:lvl3pPr>
            <a:lvl4pPr lvl="3" algn="ctr">
              <a:lnSpc>
                <a:spcPct val="100000"/>
              </a:lnSpc>
              <a:spcBef>
                <a:spcPts val="0"/>
              </a:spcBef>
              <a:spcAft>
                <a:spcPts val="0"/>
              </a:spcAft>
              <a:buSzPts val="3000"/>
              <a:buFont typeface="Squada One"/>
              <a:buNone/>
              <a:defRPr sz="3000">
                <a:latin typeface="Squada One"/>
                <a:ea typeface="Squada One"/>
                <a:cs typeface="Squada One"/>
                <a:sym typeface="Squada One"/>
              </a:defRPr>
            </a:lvl4pPr>
            <a:lvl5pPr lvl="4" algn="ctr">
              <a:lnSpc>
                <a:spcPct val="100000"/>
              </a:lnSpc>
              <a:spcBef>
                <a:spcPts val="0"/>
              </a:spcBef>
              <a:spcAft>
                <a:spcPts val="0"/>
              </a:spcAft>
              <a:buSzPts val="3000"/>
              <a:buFont typeface="Squada One"/>
              <a:buNone/>
              <a:defRPr sz="3000">
                <a:latin typeface="Squada One"/>
                <a:ea typeface="Squada One"/>
                <a:cs typeface="Squada One"/>
                <a:sym typeface="Squada One"/>
              </a:defRPr>
            </a:lvl5pPr>
            <a:lvl6pPr lvl="5" algn="ctr">
              <a:lnSpc>
                <a:spcPct val="100000"/>
              </a:lnSpc>
              <a:spcBef>
                <a:spcPts val="0"/>
              </a:spcBef>
              <a:spcAft>
                <a:spcPts val="0"/>
              </a:spcAft>
              <a:buSzPts val="3000"/>
              <a:buFont typeface="Squada One"/>
              <a:buNone/>
              <a:defRPr sz="3000">
                <a:latin typeface="Squada One"/>
                <a:ea typeface="Squada One"/>
                <a:cs typeface="Squada One"/>
                <a:sym typeface="Squada One"/>
              </a:defRPr>
            </a:lvl6pPr>
            <a:lvl7pPr lvl="6" algn="ctr">
              <a:lnSpc>
                <a:spcPct val="100000"/>
              </a:lnSpc>
              <a:spcBef>
                <a:spcPts val="0"/>
              </a:spcBef>
              <a:spcAft>
                <a:spcPts val="0"/>
              </a:spcAft>
              <a:buSzPts val="3000"/>
              <a:buFont typeface="Squada One"/>
              <a:buNone/>
              <a:defRPr sz="3000">
                <a:latin typeface="Squada One"/>
                <a:ea typeface="Squada One"/>
                <a:cs typeface="Squada One"/>
                <a:sym typeface="Squada One"/>
              </a:defRPr>
            </a:lvl7pPr>
            <a:lvl8pPr lvl="7" algn="ctr">
              <a:lnSpc>
                <a:spcPct val="100000"/>
              </a:lnSpc>
              <a:spcBef>
                <a:spcPts val="0"/>
              </a:spcBef>
              <a:spcAft>
                <a:spcPts val="0"/>
              </a:spcAft>
              <a:buSzPts val="3000"/>
              <a:buFont typeface="Squada One"/>
              <a:buNone/>
              <a:defRPr sz="3000">
                <a:latin typeface="Squada One"/>
                <a:ea typeface="Squada One"/>
                <a:cs typeface="Squada One"/>
                <a:sym typeface="Squada One"/>
              </a:defRPr>
            </a:lvl8pPr>
            <a:lvl9pPr lvl="8" algn="ctr">
              <a:lnSpc>
                <a:spcPct val="100000"/>
              </a:lnSpc>
              <a:spcBef>
                <a:spcPts val="0"/>
              </a:spcBef>
              <a:spcAft>
                <a:spcPts val="0"/>
              </a:spcAft>
              <a:buSzPts val="3000"/>
              <a:buFont typeface="Squada One"/>
              <a:buNone/>
              <a:defRPr sz="3000">
                <a:latin typeface="Squada One"/>
                <a:ea typeface="Squada One"/>
                <a:cs typeface="Squada One"/>
                <a:sym typeface="Squada One"/>
              </a:defRPr>
            </a:lvl9pPr>
          </a:lstStyle>
          <a:p/>
        </p:txBody>
      </p:sp>
      <p:sp>
        <p:nvSpPr>
          <p:cNvPr id="14" name="Google Shape;14;p43"/>
          <p:cNvSpPr txBox="1"/>
          <p:nvPr>
            <p:ph idx="1" type="subTitle"/>
          </p:nvPr>
        </p:nvSpPr>
        <p:spPr>
          <a:xfrm>
            <a:off x="457275" y="3192525"/>
            <a:ext cx="8229600" cy="41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50"/>
          <p:cNvSpPr txBox="1"/>
          <p:nvPr>
            <p:ph idx="1" type="subTitle"/>
          </p:nvPr>
        </p:nvSpPr>
        <p:spPr>
          <a:xfrm>
            <a:off x="2336850" y="2792565"/>
            <a:ext cx="2085600" cy="119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6" name="Google Shape;96;p50"/>
          <p:cNvSpPr txBox="1"/>
          <p:nvPr>
            <p:ph idx="2" type="subTitle"/>
          </p:nvPr>
        </p:nvSpPr>
        <p:spPr>
          <a:xfrm>
            <a:off x="4721650" y="2781757"/>
            <a:ext cx="2085600" cy="119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7" name="Google Shape;97;p50"/>
          <p:cNvSpPr txBox="1"/>
          <p:nvPr>
            <p:ph type="ctrTitle"/>
          </p:nvPr>
        </p:nvSpPr>
        <p:spPr>
          <a:xfrm flipH="1">
            <a:off x="4721600" y="462755"/>
            <a:ext cx="3673200" cy="1307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8" name="Google Shape;98;p50"/>
          <p:cNvSpPr txBox="1"/>
          <p:nvPr>
            <p:ph idx="3" type="ctrTitle"/>
          </p:nvPr>
        </p:nvSpPr>
        <p:spPr>
          <a:xfrm>
            <a:off x="2229313" y="2629926"/>
            <a:ext cx="2300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9" name="Google Shape;99;p50"/>
          <p:cNvSpPr txBox="1"/>
          <p:nvPr>
            <p:ph idx="4" type="ctrTitle"/>
          </p:nvPr>
        </p:nvSpPr>
        <p:spPr>
          <a:xfrm>
            <a:off x="4572000" y="2629926"/>
            <a:ext cx="2384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100" name="Google Shape;100;p50"/>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101" name="Google Shape;101;p50"/>
          <p:cNvSpPr/>
          <p:nvPr/>
        </p:nvSpPr>
        <p:spPr>
          <a:xfrm rot="5400000">
            <a:off x="2050488" y="1999184"/>
            <a:ext cx="2658200" cy="2384800"/>
          </a:xfrm>
          <a:prstGeom prst="flowChartPreparation">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0"/>
          <p:cNvSpPr/>
          <p:nvPr/>
        </p:nvSpPr>
        <p:spPr>
          <a:xfrm rot="5400000">
            <a:off x="4435288" y="1999174"/>
            <a:ext cx="2658200" cy="238480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3">
  <p:cSld name="CUSTOM_17_3">
    <p:spTree>
      <p:nvGrpSpPr>
        <p:cNvPr id="103" name="Shape 103"/>
        <p:cNvGrpSpPr/>
        <p:nvPr/>
      </p:nvGrpSpPr>
      <p:grpSpPr>
        <a:xfrm>
          <a:off x="0" y="0"/>
          <a:ext cx="0" cy="0"/>
          <a:chOff x="0" y="0"/>
          <a:chExt cx="0" cy="0"/>
        </a:xfrm>
      </p:grpSpPr>
      <p:pic>
        <p:nvPicPr>
          <p:cNvPr id="104" name="Google Shape;104;gd39bcb2f2a_0_576"/>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05" name="Google Shape;105;gd39bcb2f2a_0_576"/>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106" name="Google Shape;106;gd39bcb2f2a_0_576"/>
          <p:cNvPicPr preferRelativeResize="0"/>
          <p:nvPr/>
        </p:nvPicPr>
        <p:blipFill rotWithShape="1">
          <a:blip r:embed="rId2">
            <a:alphaModFix/>
          </a:blip>
          <a:srcRect b="0" l="0" r="0" t="0"/>
          <a:stretch/>
        </p:blipFill>
        <p:spPr>
          <a:xfrm>
            <a:off x="-258926" y="4150897"/>
            <a:ext cx="1414025" cy="1275850"/>
          </a:xfrm>
          <a:prstGeom prst="rect">
            <a:avLst/>
          </a:prstGeom>
          <a:noFill/>
          <a:ln>
            <a:noFill/>
          </a:ln>
        </p:spPr>
      </p:pic>
      <p:pic>
        <p:nvPicPr>
          <p:cNvPr id="107" name="Google Shape;107;gd39bcb2f2a_0_576"/>
          <p:cNvPicPr preferRelativeResize="0"/>
          <p:nvPr/>
        </p:nvPicPr>
        <p:blipFill rotWithShape="1">
          <a:blip r:embed="rId2">
            <a:alphaModFix/>
          </a:blip>
          <a:srcRect b="0" l="0" r="0" t="0"/>
          <a:stretch/>
        </p:blipFill>
        <p:spPr>
          <a:xfrm>
            <a:off x="0" y="6"/>
            <a:ext cx="2300675" cy="2075900"/>
          </a:xfrm>
          <a:prstGeom prst="rect">
            <a:avLst/>
          </a:prstGeom>
          <a:noFill/>
          <a:ln>
            <a:noFill/>
          </a:ln>
        </p:spPr>
      </p:pic>
      <p:pic>
        <p:nvPicPr>
          <p:cNvPr id="108" name="Google Shape;108;gd39bcb2f2a_0_576"/>
          <p:cNvPicPr preferRelativeResize="0"/>
          <p:nvPr/>
        </p:nvPicPr>
        <p:blipFill rotWithShape="1">
          <a:blip r:embed="rId2">
            <a:alphaModFix/>
          </a:blip>
          <a:srcRect b="0" l="0" r="0" t="0"/>
          <a:stretch/>
        </p:blipFill>
        <p:spPr>
          <a:xfrm flipH="1">
            <a:off x="7967964" y="4293802"/>
            <a:ext cx="1414025" cy="1275850"/>
          </a:xfrm>
          <a:prstGeom prst="rect">
            <a:avLst/>
          </a:prstGeom>
          <a:noFill/>
          <a:ln>
            <a:noFill/>
          </a:ln>
        </p:spPr>
      </p:pic>
      <p:sp>
        <p:nvSpPr>
          <p:cNvPr id="109" name="Google Shape;109;gd39bcb2f2a_0_5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1">
  <p:cSld name="CUSTOM_17_1">
    <p:spTree>
      <p:nvGrpSpPr>
        <p:cNvPr id="110" name="Shape 110"/>
        <p:cNvGrpSpPr/>
        <p:nvPr/>
      </p:nvGrpSpPr>
      <p:grpSpPr>
        <a:xfrm>
          <a:off x="0" y="0"/>
          <a:ext cx="0" cy="0"/>
          <a:chOff x="0" y="0"/>
          <a:chExt cx="0" cy="0"/>
        </a:xfrm>
      </p:grpSpPr>
      <p:pic>
        <p:nvPicPr>
          <p:cNvPr id="111" name="Google Shape;111;gd39bcb2f2a_0_558"/>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12" name="Google Shape;112;gd39bcb2f2a_0_558"/>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113" name="Google Shape;113;gd39bcb2f2a_0_558"/>
          <p:cNvPicPr preferRelativeResize="0"/>
          <p:nvPr/>
        </p:nvPicPr>
        <p:blipFill rotWithShape="1">
          <a:blip r:embed="rId2">
            <a:alphaModFix/>
          </a:blip>
          <a:srcRect b="0" l="0" r="0" t="0"/>
          <a:stretch/>
        </p:blipFill>
        <p:spPr>
          <a:xfrm>
            <a:off x="-258926" y="4150897"/>
            <a:ext cx="1414025" cy="1275850"/>
          </a:xfrm>
          <a:prstGeom prst="rect">
            <a:avLst/>
          </a:prstGeom>
          <a:noFill/>
          <a:ln>
            <a:noFill/>
          </a:ln>
        </p:spPr>
      </p:pic>
      <p:pic>
        <p:nvPicPr>
          <p:cNvPr id="114" name="Google Shape;114;gd39bcb2f2a_0_558"/>
          <p:cNvPicPr preferRelativeResize="0"/>
          <p:nvPr/>
        </p:nvPicPr>
        <p:blipFill rotWithShape="1">
          <a:blip r:embed="rId2">
            <a:alphaModFix/>
          </a:blip>
          <a:srcRect b="0" l="0" r="0" t="0"/>
          <a:stretch/>
        </p:blipFill>
        <p:spPr>
          <a:xfrm>
            <a:off x="0" y="6"/>
            <a:ext cx="2300675" cy="2075900"/>
          </a:xfrm>
          <a:prstGeom prst="rect">
            <a:avLst/>
          </a:prstGeom>
          <a:noFill/>
          <a:ln>
            <a:noFill/>
          </a:ln>
        </p:spPr>
      </p:pic>
      <p:pic>
        <p:nvPicPr>
          <p:cNvPr id="115" name="Google Shape;115;gd39bcb2f2a_0_558"/>
          <p:cNvPicPr preferRelativeResize="0"/>
          <p:nvPr/>
        </p:nvPicPr>
        <p:blipFill rotWithShape="1">
          <a:blip r:embed="rId2">
            <a:alphaModFix/>
          </a:blip>
          <a:srcRect b="0" l="0" r="0" t="0"/>
          <a:stretch/>
        </p:blipFill>
        <p:spPr>
          <a:xfrm flipH="1">
            <a:off x="7967964" y="4293802"/>
            <a:ext cx="1414025" cy="1275850"/>
          </a:xfrm>
          <a:prstGeom prst="rect">
            <a:avLst/>
          </a:prstGeom>
          <a:noFill/>
          <a:ln>
            <a:noFill/>
          </a:ln>
        </p:spPr>
      </p:pic>
      <p:sp>
        <p:nvSpPr>
          <p:cNvPr id="116" name="Google Shape;116;gd39bcb2f2a_0_5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53"/>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120" name="Google Shape;120;p53"/>
          <p:cNvPicPr preferRelativeResize="0"/>
          <p:nvPr/>
        </p:nvPicPr>
        <p:blipFill rotWithShape="1">
          <a:blip r:embed="rId2">
            <a:alphaModFix/>
          </a:blip>
          <a:srcRect b="0" l="0" r="0" t="0"/>
          <a:stretch/>
        </p:blipFill>
        <p:spPr>
          <a:xfrm>
            <a:off x="0" y="0"/>
            <a:ext cx="2300675" cy="2075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2">
  <p:cSld name="CUSTOM_50_2">
    <p:spTree>
      <p:nvGrpSpPr>
        <p:cNvPr id="121" name="Shape 121"/>
        <p:cNvGrpSpPr/>
        <p:nvPr/>
      </p:nvGrpSpPr>
      <p:grpSpPr>
        <a:xfrm>
          <a:off x="0" y="0"/>
          <a:ext cx="0" cy="0"/>
          <a:chOff x="0" y="0"/>
          <a:chExt cx="0" cy="0"/>
        </a:xfrm>
      </p:grpSpPr>
      <p:pic>
        <p:nvPicPr>
          <p:cNvPr id="122" name="Google Shape;122;gd71bba1f91_1_1223"/>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23" name="Google Shape;123;gd71bba1f91_1_1223"/>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4" name="Google Shape;124;gd71bba1f91_1_1223"/>
          <p:cNvSpPr txBox="1"/>
          <p:nvPr>
            <p:ph idx="1" type="subTitle"/>
          </p:nvPr>
        </p:nvSpPr>
        <p:spPr>
          <a:xfrm>
            <a:off x="1203833" y="2719326"/>
            <a:ext cx="22401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25" name="Google Shape;125;gd71bba1f91_1_1223"/>
          <p:cNvSpPr txBox="1"/>
          <p:nvPr>
            <p:ph idx="2" type="subTitle"/>
          </p:nvPr>
        </p:nvSpPr>
        <p:spPr>
          <a:xfrm>
            <a:off x="4766489" y="3583682"/>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126" name="Google Shape;126;gd71bba1f91_1_1223"/>
          <p:cNvSpPr txBox="1"/>
          <p:nvPr>
            <p:ph idx="3" type="subTitle"/>
          </p:nvPr>
        </p:nvSpPr>
        <p:spPr>
          <a:xfrm>
            <a:off x="4772499" y="1802770"/>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127" name="Google Shape;127;gd71bba1f91_1_1223"/>
          <p:cNvSpPr txBox="1"/>
          <p:nvPr>
            <p:ph idx="4" type="subTitle"/>
          </p:nvPr>
        </p:nvSpPr>
        <p:spPr>
          <a:xfrm>
            <a:off x="1203833" y="2196338"/>
            <a:ext cx="22401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28" name="Google Shape;128;gd71bba1f91_1_1223"/>
          <p:cNvSpPr txBox="1"/>
          <p:nvPr>
            <p:ph idx="5" type="subTitle"/>
          </p:nvPr>
        </p:nvSpPr>
        <p:spPr>
          <a:xfrm>
            <a:off x="4798042" y="3079150"/>
            <a:ext cx="22731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29" name="Google Shape;129;gd71bba1f91_1_1223"/>
          <p:cNvSpPr txBox="1"/>
          <p:nvPr>
            <p:ph idx="6" type="subTitle"/>
          </p:nvPr>
        </p:nvSpPr>
        <p:spPr>
          <a:xfrm>
            <a:off x="4772499" y="1272083"/>
            <a:ext cx="22992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33">
    <p:spTree>
      <p:nvGrpSpPr>
        <p:cNvPr id="130" name="Shape 130"/>
        <p:cNvGrpSpPr/>
        <p:nvPr/>
      </p:nvGrpSpPr>
      <p:grpSpPr>
        <a:xfrm>
          <a:off x="0" y="0"/>
          <a:ext cx="0" cy="0"/>
          <a:chOff x="0" y="0"/>
          <a:chExt cx="0" cy="0"/>
        </a:xfrm>
      </p:grpSpPr>
      <p:sp>
        <p:nvSpPr>
          <p:cNvPr id="131" name="Google Shape;131;p65"/>
          <p:cNvSpPr txBox="1"/>
          <p:nvPr>
            <p:ph type="ctrTitle"/>
          </p:nvPr>
        </p:nvSpPr>
        <p:spPr>
          <a:xfrm flipH="1">
            <a:off x="540000" y="455570"/>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2" name="Google Shape;132;p65"/>
          <p:cNvSpPr txBox="1"/>
          <p:nvPr>
            <p:ph idx="1" type="subTitle"/>
          </p:nvPr>
        </p:nvSpPr>
        <p:spPr>
          <a:xfrm>
            <a:off x="2588100" y="2210650"/>
            <a:ext cx="3967800" cy="18444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SzPts val="12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sp>
        <p:nvSpPr>
          <p:cNvPr id="133" name="Google Shape;133;p65">
            <a:hlinkClick r:id="rId2"/>
          </p:cNvPr>
          <p:cNvSpPr txBox="1"/>
          <p:nvPr>
            <p:ph idx="2" type="ctrTitle"/>
          </p:nvPr>
        </p:nvSpPr>
        <p:spPr>
          <a:xfrm>
            <a:off x="3224100" y="1799442"/>
            <a:ext cx="2695800" cy="26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134" name="Google Shape;134;p65"/>
          <p:cNvPicPr preferRelativeResize="0"/>
          <p:nvPr/>
        </p:nvPicPr>
        <p:blipFill rotWithShape="1">
          <a:blip r:embed="rId3">
            <a:alphaModFix/>
          </a:blip>
          <a:srcRect b="0" l="0" r="0" t="0"/>
          <a:stretch/>
        </p:blipFill>
        <p:spPr>
          <a:xfrm rot="10800000">
            <a:off x="7247964" y="3287692"/>
            <a:ext cx="2300675" cy="2075900"/>
          </a:xfrm>
          <a:prstGeom prst="rect">
            <a:avLst/>
          </a:prstGeom>
          <a:noFill/>
          <a:ln>
            <a:noFill/>
          </a:ln>
        </p:spPr>
      </p:pic>
      <p:pic>
        <p:nvPicPr>
          <p:cNvPr id="135" name="Google Shape;135;p65"/>
          <p:cNvPicPr preferRelativeResize="0"/>
          <p:nvPr/>
        </p:nvPicPr>
        <p:blipFill rotWithShape="1">
          <a:blip r:embed="rId3">
            <a:alphaModFix/>
          </a:blip>
          <a:srcRect b="0" l="0" r="0" t="0"/>
          <a:stretch/>
        </p:blipFill>
        <p:spPr>
          <a:xfrm flipH="1" rot="10800000">
            <a:off x="-984228" y="3207767"/>
            <a:ext cx="2300675" cy="2075900"/>
          </a:xfrm>
          <a:prstGeom prst="rect">
            <a:avLst/>
          </a:prstGeom>
          <a:noFill/>
          <a:ln>
            <a:noFill/>
          </a:ln>
        </p:spPr>
      </p:pic>
      <p:sp>
        <p:nvSpPr>
          <p:cNvPr id="136" name="Google Shape;136;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137" name="Shape 137"/>
        <p:cNvGrpSpPr/>
        <p:nvPr/>
      </p:nvGrpSpPr>
      <p:grpSpPr>
        <a:xfrm>
          <a:off x="0" y="0"/>
          <a:ext cx="0" cy="0"/>
          <a:chOff x="0" y="0"/>
          <a:chExt cx="0" cy="0"/>
        </a:xfrm>
      </p:grpSpPr>
      <p:sp>
        <p:nvSpPr>
          <p:cNvPr id="138" name="Google Shape;138;p51"/>
          <p:cNvSpPr txBox="1"/>
          <p:nvPr>
            <p:ph type="ctrTitle"/>
          </p:nvPr>
        </p:nvSpPr>
        <p:spPr>
          <a:xfrm>
            <a:off x="1250675" y="185142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9" name="Google Shape;139;p51"/>
          <p:cNvSpPr txBox="1"/>
          <p:nvPr>
            <p:ph idx="1" type="subTitle"/>
          </p:nvPr>
        </p:nvSpPr>
        <p:spPr>
          <a:xfrm>
            <a:off x="3114750" y="2640476"/>
            <a:ext cx="2930700" cy="65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140" name="Google Shape;140;p51"/>
          <p:cNvCxnSpPr/>
          <p:nvPr/>
        </p:nvCxnSpPr>
        <p:spPr>
          <a:xfrm>
            <a:off x="3681150" y="2571750"/>
            <a:ext cx="1797900" cy="0"/>
          </a:xfrm>
          <a:prstGeom prst="straightConnector1">
            <a:avLst/>
          </a:prstGeom>
          <a:noFill/>
          <a:ln cap="flat" cmpd="sng" w="19050">
            <a:solidFill>
              <a:schemeClr val="lt1"/>
            </a:solidFill>
            <a:prstDash val="solid"/>
            <a:round/>
            <a:headEnd len="sm" w="sm" type="none"/>
            <a:tailEnd len="sm" w="sm" type="none"/>
          </a:ln>
        </p:spPr>
      </p:cxnSp>
      <p:pic>
        <p:nvPicPr>
          <p:cNvPr id="141" name="Google Shape;141;p51"/>
          <p:cNvPicPr preferRelativeResize="0"/>
          <p:nvPr/>
        </p:nvPicPr>
        <p:blipFill rotWithShape="1">
          <a:blip r:embed="rId2">
            <a:alphaModFix/>
          </a:blip>
          <a:srcRect b="0" l="0" r="0" t="0"/>
          <a:stretch/>
        </p:blipFill>
        <p:spPr>
          <a:xfrm flipH="1" rot="10800000">
            <a:off x="100" y="2134944"/>
            <a:ext cx="3802725" cy="3431200"/>
          </a:xfrm>
          <a:prstGeom prst="rect">
            <a:avLst/>
          </a:prstGeom>
          <a:noFill/>
          <a:ln>
            <a:noFill/>
          </a:ln>
        </p:spPr>
      </p:pic>
      <p:pic>
        <p:nvPicPr>
          <p:cNvPr id="142" name="Google Shape;142;p51"/>
          <p:cNvPicPr preferRelativeResize="0"/>
          <p:nvPr/>
        </p:nvPicPr>
        <p:blipFill rotWithShape="1">
          <a:blip r:embed="rId2">
            <a:alphaModFix/>
          </a:blip>
          <a:srcRect b="0" l="0" r="0" t="0"/>
          <a:stretch/>
        </p:blipFill>
        <p:spPr>
          <a:xfrm flipH="1">
            <a:off x="5341285" y="-200131"/>
            <a:ext cx="3802725" cy="3431200"/>
          </a:xfrm>
          <a:prstGeom prst="rect">
            <a:avLst/>
          </a:prstGeom>
          <a:noFill/>
          <a:ln>
            <a:noFill/>
          </a:ln>
        </p:spPr>
      </p:pic>
      <p:sp>
        <p:nvSpPr>
          <p:cNvPr id="143" name="Google Shape;143;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1">
  <p:cSld name="CUSTOM_44_1">
    <p:spTree>
      <p:nvGrpSpPr>
        <p:cNvPr id="144" name="Shape 144"/>
        <p:cNvGrpSpPr/>
        <p:nvPr/>
      </p:nvGrpSpPr>
      <p:grpSpPr>
        <a:xfrm>
          <a:off x="0" y="0"/>
          <a:ext cx="0" cy="0"/>
          <a:chOff x="0" y="0"/>
          <a:chExt cx="0" cy="0"/>
        </a:xfrm>
      </p:grpSpPr>
      <p:sp>
        <p:nvSpPr>
          <p:cNvPr id="145" name="Google Shape;145;gd71bba1f91_1_900"/>
          <p:cNvSpPr txBox="1"/>
          <p:nvPr>
            <p:ph type="title"/>
          </p:nvPr>
        </p:nvSpPr>
        <p:spPr>
          <a:xfrm>
            <a:off x="457200" y="453668"/>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46" name="Google Shape;146;gd71bba1f91_1_900"/>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47" name="Google Shape;147;gd71bba1f91_1_900"/>
          <p:cNvSpPr txBox="1"/>
          <p:nvPr>
            <p:ph idx="1" type="subTitle"/>
          </p:nvPr>
        </p:nvSpPr>
        <p:spPr>
          <a:xfrm>
            <a:off x="1638300" y="3524733"/>
            <a:ext cx="13812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8" name="Google Shape;148;gd71bba1f91_1_900"/>
          <p:cNvSpPr txBox="1"/>
          <p:nvPr>
            <p:ph idx="2" type="subTitle"/>
          </p:nvPr>
        </p:nvSpPr>
        <p:spPr>
          <a:xfrm>
            <a:off x="3104700" y="3514233"/>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49" name="Google Shape;149;gd71bba1f91_1_900"/>
          <p:cNvSpPr txBox="1"/>
          <p:nvPr>
            <p:ph idx="3" type="subTitle"/>
          </p:nvPr>
        </p:nvSpPr>
        <p:spPr>
          <a:xfrm>
            <a:off x="4571100" y="3511408"/>
            <a:ext cx="13812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0" name="Google Shape;150;gd71bba1f91_1_900"/>
          <p:cNvSpPr txBox="1"/>
          <p:nvPr>
            <p:ph idx="4" type="subTitle"/>
          </p:nvPr>
        </p:nvSpPr>
        <p:spPr>
          <a:xfrm>
            <a:off x="6023400" y="3529870"/>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51" name="Google Shape;151;gd71bba1f91_1_900"/>
          <p:cNvSpPr txBox="1"/>
          <p:nvPr>
            <p:ph idx="5" type="subTitle"/>
          </p:nvPr>
        </p:nvSpPr>
        <p:spPr>
          <a:xfrm>
            <a:off x="1638300" y="3196233"/>
            <a:ext cx="13971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52" name="Google Shape;152;gd71bba1f91_1_900"/>
          <p:cNvSpPr txBox="1"/>
          <p:nvPr>
            <p:ph idx="6" type="subTitle"/>
          </p:nvPr>
        </p:nvSpPr>
        <p:spPr>
          <a:xfrm>
            <a:off x="3104700" y="3196233"/>
            <a:ext cx="1381200" cy="46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53" name="Google Shape;153;gd71bba1f91_1_900"/>
          <p:cNvSpPr txBox="1"/>
          <p:nvPr>
            <p:ph idx="7" type="subTitle"/>
          </p:nvPr>
        </p:nvSpPr>
        <p:spPr>
          <a:xfrm>
            <a:off x="4571999"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54" name="Google Shape;154;gd71bba1f91_1_900"/>
          <p:cNvSpPr txBox="1"/>
          <p:nvPr>
            <p:ph idx="8" type="subTitle"/>
          </p:nvPr>
        </p:nvSpPr>
        <p:spPr>
          <a:xfrm>
            <a:off x="6037498"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7" name="Google Shape;157;p46"/>
          <p:cNvPicPr preferRelativeResize="0"/>
          <p:nvPr/>
        </p:nvPicPr>
        <p:blipFill rotWithShape="1">
          <a:blip r:embed="rId2">
            <a:alphaModFix/>
          </a:blip>
          <a:srcRect b="0" l="0" r="0" t="0"/>
          <a:stretch/>
        </p:blipFill>
        <p:spPr>
          <a:xfrm>
            <a:off x="0" y="0"/>
            <a:ext cx="2300675" cy="2075900"/>
          </a:xfrm>
          <a:prstGeom prst="rect">
            <a:avLst/>
          </a:prstGeom>
          <a:noFill/>
          <a:ln>
            <a:noFill/>
          </a:ln>
        </p:spPr>
      </p:pic>
      <p:pic>
        <p:nvPicPr>
          <p:cNvPr id="158" name="Google Shape;158;p46"/>
          <p:cNvPicPr preferRelativeResize="0"/>
          <p:nvPr/>
        </p:nvPicPr>
        <p:blipFill rotWithShape="1">
          <a:blip r:embed="rId2">
            <a:alphaModFix/>
          </a:blip>
          <a:srcRect b="0" l="0" r="0" t="0"/>
          <a:stretch/>
        </p:blipFill>
        <p:spPr>
          <a:xfrm rot="10800000">
            <a:off x="6843325" y="3067600"/>
            <a:ext cx="2300675" cy="2075900"/>
          </a:xfrm>
          <a:prstGeom prst="rect">
            <a:avLst/>
          </a:prstGeom>
          <a:noFill/>
          <a:ln>
            <a:noFill/>
          </a:ln>
        </p:spPr>
      </p:pic>
      <p:sp>
        <p:nvSpPr>
          <p:cNvPr id="159" name="Google Shape;159;p46"/>
          <p:cNvSpPr txBox="1"/>
          <p:nvPr>
            <p:ph type="ctrTitle"/>
          </p:nvPr>
        </p:nvSpPr>
        <p:spPr>
          <a:xfrm flipH="1">
            <a:off x="355600" y="2236500"/>
            <a:ext cx="39561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60" name="Google Shape;160;p46"/>
          <p:cNvSpPr txBox="1"/>
          <p:nvPr>
            <p:ph idx="1" type="subTitle"/>
          </p:nvPr>
        </p:nvSpPr>
        <p:spPr>
          <a:xfrm>
            <a:off x="4825200" y="1728900"/>
            <a:ext cx="2490300" cy="16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cxnSp>
        <p:nvCxnSpPr>
          <p:cNvPr id="161" name="Google Shape;161;p46"/>
          <p:cNvCxnSpPr/>
          <p:nvPr/>
        </p:nvCxnSpPr>
        <p:spPr>
          <a:xfrm>
            <a:off x="4572000" y="1228200"/>
            <a:ext cx="0" cy="26871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4">
    <p:spTree>
      <p:nvGrpSpPr>
        <p:cNvPr id="162" name="Shape 162"/>
        <p:cNvGrpSpPr/>
        <p:nvPr/>
      </p:nvGrpSpPr>
      <p:grpSpPr>
        <a:xfrm>
          <a:off x="0" y="0"/>
          <a:ext cx="0" cy="0"/>
          <a:chOff x="0" y="0"/>
          <a:chExt cx="0" cy="0"/>
        </a:xfrm>
      </p:grpSpPr>
      <p:sp>
        <p:nvSpPr>
          <p:cNvPr id="163" name="Google Shape;163;p52"/>
          <p:cNvSpPr txBox="1"/>
          <p:nvPr>
            <p:ph type="title"/>
          </p:nvPr>
        </p:nvSpPr>
        <p:spPr>
          <a:xfrm>
            <a:off x="457200" y="453668"/>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64" name="Google Shape;164;p52"/>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65" name="Google Shape;165;p52"/>
          <p:cNvSpPr txBox="1"/>
          <p:nvPr>
            <p:ph idx="1" type="subTitle"/>
          </p:nvPr>
        </p:nvSpPr>
        <p:spPr>
          <a:xfrm>
            <a:off x="1638300" y="3524733"/>
            <a:ext cx="13812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6" name="Google Shape;166;p52"/>
          <p:cNvSpPr txBox="1"/>
          <p:nvPr>
            <p:ph idx="2" type="subTitle"/>
          </p:nvPr>
        </p:nvSpPr>
        <p:spPr>
          <a:xfrm>
            <a:off x="3104700" y="3514233"/>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7" name="Google Shape;167;p52"/>
          <p:cNvSpPr txBox="1"/>
          <p:nvPr>
            <p:ph idx="3" type="subTitle"/>
          </p:nvPr>
        </p:nvSpPr>
        <p:spPr>
          <a:xfrm>
            <a:off x="4571100" y="3511408"/>
            <a:ext cx="13812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8" name="Google Shape;168;p52"/>
          <p:cNvSpPr txBox="1"/>
          <p:nvPr>
            <p:ph idx="4" type="subTitle"/>
          </p:nvPr>
        </p:nvSpPr>
        <p:spPr>
          <a:xfrm>
            <a:off x="6023400" y="3529870"/>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69" name="Google Shape;169;p52"/>
          <p:cNvSpPr txBox="1"/>
          <p:nvPr>
            <p:ph idx="5" type="subTitle"/>
          </p:nvPr>
        </p:nvSpPr>
        <p:spPr>
          <a:xfrm>
            <a:off x="1638300" y="3196233"/>
            <a:ext cx="13971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70" name="Google Shape;170;p52"/>
          <p:cNvSpPr txBox="1"/>
          <p:nvPr>
            <p:ph idx="6" type="subTitle"/>
          </p:nvPr>
        </p:nvSpPr>
        <p:spPr>
          <a:xfrm>
            <a:off x="3104700" y="3196233"/>
            <a:ext cx="1381200" cy="46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71" name="Google Shape;171;p52"/>
          <p:cNvSpPr txBox="1"/>
          <p:nvPr>
            <p:ph idx="7" type="subTitle"/>
          </p:nvPr>
        </p:nvSpPr>
        <p:spPr>
          <a:xfrm>
            <a:off x="4571999"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72" name="Google Shape;172;p52"/>
          <p:cNvSpPr txBox="1"/>
          <p:nvPr>
            <p:ph idx="8" type="subTitle"/>
          </p:nvPr>
        </p:nvSpPr>
        <p:spPr>
          <a:xfrm>
            <a:off x="6037498"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73" name="Google Shape;173;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0">
    <p:spTree>
      <p:nvGrpSpPr>
        <p:cNvPr id="15" name="Shape 15"/>
        <p:cNvGrpSpPr/>
        <p:nvPr/>
      </p:nvGrpSpPr>
      <p:grpSpPr>
        <a:xfrm>
          <a:off x="0" y="0"/>
          <a:ext cx="0" cy="0"/>
          <a:chOff x="0" y="0"/>
          <a:chExt cx="0" cy="0"/>
        </a:xfrm>
      </p:grpSpPr>
      <p:sp>
        <p:nvSpPr>
          <p:cNvPr id="16" name="Google Shape;16;p49"/>
          <p:cNvSpPr txBox="1"/>
          <p:nvPr>
            <p:ph type="ctrTitle"/>
          </p:nvPr>
        </p:nvSpPr>
        <p:spPr>
          <a:xfrm>
            <a:off x="1242600" y="183097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7" name="Google Shape;17;p49"/>
          <p:cNvSpPr txBox="1"/>
          <p:nvPr>
            <p:ph idx="1" type="subTitle"/>
          </p:nvPr>
        </p:nvSpPr>
        <p:spPr>
          <a:xfrm>
            <a:off x="3106675" y="2632418"/>
            <a:ext cx="2930700" cy="128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18" name="Google Shape;18;p49"/>
          <p:cNvCxnSpPr/>
          <p:nvPr/>
        </p:nvCxnSpPr>
        <p:spPr>
          <a:xfrm>
            <a:off x="3681150" y="2571750"/>
            <a:ext cx="1797900" cy="0"/>
          </a:xfrm>
          <a:prstGeom prst="straightConnector1">
            <a:avLst/>
          </a:prstGeom>
          <a:noFill/>
          <a:ln cap="flat" cmpd="sng" w="19050">
            <a:solidFill>
              <a:schemeClr val="lt1"/>
            </a:solidFill>
            <a:prstDash val="solid"/>
            <a:round/>
            <a:headEnd len="sm" w="sm" type="none"/>
            <a:tailEnd len="sm" w="sm" type="none"/>
          </a:ln>
        </p:spPr>
      </p:cxnSp>
      <p:pic>
        <p:nvPicPr>
          <p:cNvPr id="19" name="Google Shape;19;p49"/>
          <p:cNvPicPr preferRelativeResize="0"/>
          <p:nvPr/>
        </p:nvPicPr>
        <p:blipFill rotWithShape="1">
          <a:blip r:embed="rId2">
            <a:alphaModFix/>
          </a:blip>
          <a:srcRect b="0" l="0" r="0" t="0"/>
          <a:stretch/>
        </p:blipFill>
        <p:spPr>
          <a:xfrm>
            <a:off x="100" y="-962131"/>
            <a:ext cx="3802725" cy="3431200"/>
          </a:xfrm>
          <a:prstGeom prst="rect">
            <a:avLst/>
          </a:prstGeom>
          <a:noFill/>
          <a:ln>
            <a:noFill/>
          </a:ln>
        </p:spPr>
      </p:pic>
      <p:pic>
        <p:nvPicPr>
          <p:cNvPr id="20" name="Google Shape;20;p49"/>
          <p:cNvPicPr preferRelativeResize="0"/>
          <p:nvPr/>
        </p:nvPicPr>
        <p:blipFill rotWithShape="1">
          <a:blip r:embed="rId2">
            <a:alphaModFix/>
          </a:blip>
          <a:srcRect b="0" l="0" r="0" t="0"/>
          <a:stretch/>
        </p:blipFill>
        <p:spPr>
          <a:xfrm rot="10800000">
            <a:off x="5334325" y="2668625"/>
            <a:ext cx="3802725" cy="3431200"/>
          </a:xfrm>
          <a:prstGeom prst="rect">
            <a:avLst/>
          </a:prstGeom>
          <a:noFill/>
          <a:ln>
            <a:noFill/>
          </a:ln>
        </p:spPr>
      </p:pic>
      <p:sp>
        <p:nvSpPr>
          <p:cNvPr id="21" name="Google Shape;21;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1">
  <p:cSld name="CUSTOM_50_1">
    <p:spTree>
      <p:nvGrpSpPr>
        <p:cNvPr id="174" name="Shape 174"/>
        <p:cNvGrpSpPr/>
        <p:nvPr/>
      </p:nvGrpSpPr>
      <p:grpSpPr>
        <a:xfrm>
          <a:off x="0" y="0"/>
          <a:ext cx="0" cy="0"/>
          <a:chOff x="0" y="0"/>
          <a:chExt cx="0" cy="0"/>
        </a:xfrm>
      </p:grpSpPr>
      <p:pic>
        <p:nvPicPr>
          <p:cNvPr id="175" name="Google Shape;175;gd7127f8c33_0_571"/>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176" name="Google Shape;176;gd7127f8c33_0_571"/>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7" name="Google Shape;177;gd7127f8c33_0_571"/>
          <p:cNvSpPr txBox="1"/>
          <p:nvPr>
            <p:ph idx="1" type="subTitle"/>
          </p:nvPr>
        </p:nvSpPr>
        <p:spPr>
          <a:xfrm>
            <a:off x="1203833" y="2719326"/>
            <a:ext cx="22401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78" name="Google Shape;178;gd7127f8c33_0_571"/>
          <p:cNvSpPr txBox="1"/>
          <p:nvPr>
            <p:ph idx="2" type="subTitle"/>
          </p:nvPr>
        </p:nvSpPr>
        <p:spPr>
          <a:xfrm>
            <a:off x="4766489" y="3583682"/>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179" name="Google Shape;179;gd7127f8c33_0_571"/>
          <p:cNvSpPr txBox="1"/>
          <p:nvPr>
            <p:ph idx="3" type="subTitle"/>
          </p:nvPr>
        </p:nvSpPr>
        <p:spPr>
          <a:xfrm>
            <a:off x="4772499" y="1802770"/>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180" name="Google Shape;180;gd7127f8c33_0_571"/>
          <p:cNvSpPr txBox="1"/>
          <p:nvPr>
            <p:ph idx="4" type="subTitle"/>
          </p:nvPr>
        </p:nvSpPr>
        <p:spPr>
          <a:xfrm>
            <a:off x="1203833" y="2196338"/>
            <a:ext cx="22401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81" name="Google Shape;181;gd7127f8c33_0_571"/>
          <p:cNvSpPr txBox="1"/>
          <p:nvPr>
            <p:ph idx="5" type="subTitle"/>
          </p:nvPr>
        </p:nvSpPr>
        <p:spPr>
          <a:xfrm>
            <a:off x="4798042" y="3079150"/>
            <a:ext cx="22731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82" name="Google Shape;182;gd7127f8c33_0_571"/>
          <p:cNvSpPr txBox="1"/>
          <p:nvPr>
            <p:ph idx="6" type="subTitle"/>
          </p:nvPr>
        </p:nvSpPr>
        <p:spPr>
          <a:xfrm>
            <a:off x="4772499" y="1272083"/>
            <a:ext cx="22992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183" name="Google Shape;183;gd7127f8c33_0_57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4">
    <p:spTree>
      <p:nvGrpSpPr>
        <p:cNvPr id="184" name="Shape 184"/>
        <p:cNvGrpSpPr/>
        <p:nvPr/>
      </p:nvGrpSpPr>
      <p:grpSpPr>
        <a:xfrm>
          <a:off x="0" y="0"/>
          <a:ext cx="0" cy="0"/>
          <a:chOff x="0" y="0"/>
          <a:chExt cx="0" cy="0"/>
        </a:xfrm>
      </p:grpSpPr>
      <p:sp>
        <p:nvSpPr>
          <p:cNvPr id="185" name="Google Shape;185;p64"/>
          <p:cNvSpPr txBox="1"/>
          <p:nvPr>
            <p:ph type="ctrTitle"/>
          </p:nvPr>
        </p:nvSpPr>
        <p:spPr>
          <a:xfrm flipH="1">
            <a:off x="457200" y="1443030"/>
            <a:ext cx="26958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86" name="Google Shape;186;p64"/>
          <p:cNvSpPr txBox="1"/>
          <p:nvPr/>
        </p:nvSpPr>
        <p:spPr>
          <a:xfrm>
            <a:off x="3390325" y="2006627"/>
            <a:ext cx="2818200" cy="124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200" u="none" cap="none" strike="noStrike">
                <a:solidFill>
                  <a:schemeClr val="lt1"/>
                </a:solidFill>
                <a:latin typeface="Roboto Condensed Light"/>
                <a:ea typeface="Roboto Condensed Light"/>
                <a:cs typeface="Roboto Condensed Light"/>
                <a:sym typeface="Roboto Condensed Light"/>
              </a:rPr>
              <a:t>CREDITS: This presentation template was created by</a:t>
            </a:r>
            <a:r>
              <a:rPr b="0" i="0" lang="en" sz="1200" u="none" cap="none" strike="noStrike">
                <a:solidFill>
                  <a:schemeClr val="dk1"/>
                </a:solidFill>
                <a:latin typeface="Roboto Condensed Light"/>
                <a:ea typeface="Roboto Condensed Light"/>
                <a:cs typeface="Roboto Condensed Light"/>
                <a:sym typeface="Roboto Condensed Light"/>
              </a:rPr>
              <a:t>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val="tx"/>
                    </a:ext>
                  </a:extLst>
                </a:hlinkClick>
              </a:rPr>
              <a:t>Slidesgo</a:t>
            </a:r>
            <a:r>
              <a:rPr b="0" i="0" lang="en" sz="1200" u="none" cap="none" strike="noStrike">
                <a:solidFill>
                  <a:schemeClr val="lt1"/>
                </a:solidFill>
                <a:latin typeface="Roboto Condensed Light"/>
                <a:ea typeface="Roboto Condensed Light"/>
                <a:cs typeface="Roboto Condensed Light"/>
                <a:sym typeface="Roboto Condensed Light"/>
              </a:rPr>
              <a:t>, including icons by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Flaticon</a:t>
            </a:r>
            <a:r>
              <a:rPr b="0" i="0" lang="en" sz="1200" u="none" cap="none" strike="noStrike">
                <a:solidFill>
                  <a:schemeClr val="lt1"/>
                </a:solidFill>
                <a:latin typeface="Roboto Condensed Light"/>
                <a:ea typeface="Roboto Condensed Light"/>
                <a:cs typeface="Roboto Condensed Light"/>
                <a:sym typeface="Roboto Condensed Light"/>
              </a:rPr>
              <a:t>, infographics &amp; images by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Freepik</a:t>
            </a:r>
            <a:endParaRPr b="0" i="0" sz="1200" u="none" cap="none" strike="noStrike">
              <a:solidFill>
                <a:schemeClr val="lt1"/>
              </a:solidFill>
              <a:latin typeface="Roboto Condensed Light"/>
              <a:ea typeface="Roboto Condensed Light"/>
              <a:cs typeface="Roboto Condensed Light"/>
              <a:sym typeface="Roboto Condensed Light"/>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rPr b="0" i="0" lang="en" sz="1200" u="none" cap="none" strike="noStrike">
                <a:solidFill>
                  <a:schemeClr val="dk1"/>
                </a:solidFill>
                <a:highlight>
                  <a:srgbClr val="FFD809"/>
                </a:highlight>
                <a:latin typeface="Roboto"/>
                <a:ea typeface="Roboto"/>
                <a:cs typeface="Roboto"/>
                <a:sym typeface="Roboto"/>
              </a:rPr>
              <a:t>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187" name="Google Shape;187;p64"/>
          <p:cNvSpPr txBox="1"/>
          <p:nvPr>
            <p:ph idx="1" type="subTitle"/>
          </p:nvPr>
        </p:nvSpPr>
        <p:spPr>
          <a:xfrm>
            <a:off x="457188" y="2038763"/>
            <a:ext cx="2695800" cy="488400"/>
          </a:xfrm>
          <a:prstGeom prst="rect">
            <a:avLst/>
          </a:prstGeom>
          <a:noFill/>
          <a:ln>
            <a:noFill/>
          </a:ln>
        </p:spPr>
        <p:txBody>
          <a:bodyPr anchorCtr="0" anchor="t" bIns="91425" lIns="91425" spcFirstLastPara="1" rIns="91425" wrap="square" tIns="91425">
            <a:noAutofit/>
          </a:bodyPr>
          <a:lstStyle>
            <a:lvl1pPr lvl="0" algn="just">
              <a:lnSpc>
                <a:spcPct val="100000"/>
              </a:lnSpc>
              <a:spcBef>
                <a:spcPts val="0"/>
              </a:spcBef>
              <a:spcAft>
                <a:spcPts val="0"/>
              </a:spcAft>
              <a:buSzPts val="10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pic>
        <p:nvPicPr>
          <p:cNvPr id="188" name="Google Shape;188;p64"/>
          <p:cNvPicPr preferRelativeResize="0"/>
          <p:nvPr/>
        </p:nvPicPr>
        <p:blipFill rotWithShape="1">
          <a:blip r:embed="rId5">
            <a:alphaModFix/>
          </a:blip>
          <a:srcRect b="0" l="0" r="0" t="0"/>
          <a:stretch/>
        </p:blipFill>
        <p:spPr>
          <a:xfrm flipH="1">
            <a:off x="5071778" y="-1374105"/>
            <a:ext cx="4072221" cy="3674359"/>
          </a:xfrm>
          <a:prstGeom prst="rect">
            <a:avLst/>
          </a:prstGeom>
          <a:noFill/>
          <a:ln>
            <a:noFill/>
          </a:ln>
        </p:spPr>
      </p:pic>
      <p:pic>
        <p:nvPicPr>
          <p:cNvPr id="189" name="Google Shape;189;p64"/>
          <p:cNvPicPr preferRelativeResize="0"/>
          <p:nvPr/>
        </p:nvPicPr>
        <p:blipFill rotWithShape="1">
          <a:blip r:embed="rId5">
            <a:alphaModFix/>
          </a:blip>
          <a:srcRect b="0" l="0" r="0" t="0"/>
          <a:stretch/>
        </p:blipFill>
        <p:spPr>
          <a:xfrm rot="10800000">
            <a:off x="5058749" y="2776786"/>
            <a:ext cx="4072221" cy="3674359"/>
          </a:xfrm>
          <a:prstGeom prst="rect">
            <a:avLst/>
          </a:prstGeom>
          <a:noFill/>
          <a:ln>
            <a:noFill/>
          </a:ln>
        </p:spPr>
      </p:pic>
      <p:sp>
        <p:nvSpPr>
          <p:cNvPr id="190" name="Google Shape;190;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191" name="Shape 191"/>
        <p:cNvGrpSpPr/>
        <p:nvPr/>
      </p:nvGrpSpPr>
      <p:grpSpPr>
        <a:xfrm>
          <a:off x="0" y="0"/>
          <a:ext cx="0" cy="0"/>
          <a:chOff x="0" y="0"/>
          <a:chExt cx="0" cy="0"/>
        </a:xfrm>
      </p:grpSpPr>
      <p:sp>
        <p:nvSpPr>
          <p:cNvPr id="192" name="Google Shape;192;p45"/>
          <p:cNvSpPr txBox="1"/>
          <p:nvPr>
            <p:ph type="ctrTitle"/>
          </p:nvPr>
        </p:nvSpPr>
        <p:spPr>
          <a:xfrm>
            <a:off x="1690457" y="2052406"/>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3" name="Google Shape;193;p45"/>
          <p:cNvSpPr txBox="1"/>
          <p:nvPr>
            <p:ph idx="1" type="subTitle"/>
          </p:nvPr>
        </p:nvSpPr>
        <p:spPr>
          <a:xfrm>
            <a:off x="2051807" y="2538657"/>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4" name="Google Shape;194;p45"/>
          <p:cNvSpPr txBox="1"/>
          <p:nvPr>
            <p:ph idx="2" type="ctrTitle"/>
          </p:nvPr>
        </p:nvSpPr>
        <p:spPr>
          <a:xfrm>
            <a:off x="1690457" y="3599531"/>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5" name="Google Shape;195;p45"/>
          <p:cNvSpPr txBox="1"/>
          <p:nvPr>
            <p:ph idx="3" type="subTitle"/>
          </p:nvPr>
        </p:nvSpPr>
        <p:spPr>
          <a:xfrm>
            <a:off x="20518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6" name="Google Shape;196;p45"/>
          <p:cNvSpPr txBox="1"/>
          <p:nvPr>
            <p:ph idx="4" type="ctrTitle"/>
          </p:nvPr>
        </p:nvSpPr>
        <p:spPr>
          <a:xfrm>
            <a:off x="4824357" y="2052406"/>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7" name="Google Shape;197;p45"/>
          <p:cNvSpPr txBox="1"/>
          <p:nvPr>
            <p:ph idx="5" type="subTitle"/>
          </p:nvPr>
        </p:nvSpPr>
        <p:spPr>
          <a:xfrm>
            <a:off x="5185707" y="2538657"/>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98" name="Google Shape;198;p45"/>
          <p:cNvSpPr txBox="1"/>
          <p:nvPr>
            <p:ph idx="6" type="ctrTitle"/>
          </p:nvPr>
        </p:nvSpPr>
        <p:spPr>
          <a:xfrm>
            <a:off x="4824357" y="3599531"/>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99" name="Google Shape;199;p45"/>
          <p:cNvSpPr txBox="1"/>
          <p:nvPr>
            <p:ph idx="7" type="subTitle"/>
          </p:nvPr>
        </p:nvSpPr>
        <p:spPr>
          <a:xfrm>
            <a:off x="51857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00" name="Google Shape;200;p45"/>
          <p:cNvSpPr txBox="1"/>
          <p:nvPr>
            <p:ph idx="8" type="ctrTitle"/>
          </p:nvPr>
        </p:nvSpPr>
        <p:spPr>
          <a:xfrm>
            <a:off x="1122278" y="401450"/>
            <a:ext cx="68994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1" name="Google Shape;201;p45"/>
          <p:cNvSpPr txBox="1"/>
          <p:nvPr>
            <p:ph idx="9" type="title"/>
          </p:nvPr>
        </p:nvSpPr>
        <p:spPr>
          <a:xfrm>
            <a:off x="2128157" y="155563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2" name="Google Shape;202;p45"/>
          <p:cNvSpPr txBox="1"/>
          <p:nvPr>
            <p:ph idx="13" type="title"/>
          </p:nvPr>
        </p:nvSpPr>
        <p:spPr>
          <a:xfrm>
            <a:off x="2128157" y="307402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3" name="Google Shape;203;p45"/>
          <p:cNvSpPr txBox="1"/>
          <p:nvPr>
            <p:ph idx="14" type="title"/>
          </p:nvPr>
        </p:nvSpPr>
        <p:spPr>
          <a:xfrm>
            <a:off x="5262057" y="155563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4" name="Google Shape;204;p45"/>
          <p:cNvSpPr txBox="1"/>
          <p:nvPr>
            <p:ph idx="15" type="title"/>
          </p:nvPr>
        </p:nvSpPr>
        <p:spPr>
          <a:xfrm>
            <a:off x="5262057" y="307402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5" name="Google Shape;205;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6" name="Shape 206"/>
        <p:cNvGrpSpPr/>
        <p:nvPr/>
      </p:nvGrpSpPr>
      <p:grpSpPr>
        <a:xfrm>
          <a:off x="0" y="0"/>
          <a:ext cx="0" cy="0"/>
          <a:chOff x="0" y="0"/>
          <a:chExt cx="0" cy="0"/>
        </a:xfrm>
      </p:grpSpPr>
      <p:sp>
        <p:nvSpPr>
          <p:cNvPr id="207" name="Google Shape;207;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69"/>
          <p:cNvSpPr txBox="1"/>
          <p:nvPr>
            <p:ph idx="1" type="subTitle"/>
          </p:nvPr>
        </p:nvSpPr>
        <p:spPr>
          <a:xfrm>
            <a:off x="1028700" y="1289662"/>
            <a:ext cx="2857500" cy="51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09" name="Google Shape;209;p69"/>
          <p:cNvSpPr txBox="1"/>
          <p:nvPr>
            <p:ph type="ctrTitle"/>
          </p:nvPr>
        </p:nvSpPr>
        <p:spPr>
          <a:xfrm flipH="1">
            <a:off x="1028700" y="451462"/>
            <a:ext cx="2857500" cy="8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800"/>
              <a:buNone/>
              <a:defRPr sz="5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210" name="Google Shape;210;p69"/>
          <p:cNvPicPr preferRelativeResize="0"/>
          <p:nvPr/>
        </p:nvPicPr>
        <p:blipFill rotWithShape="1">
          <a:blip r:embed="rId2">
            <a:alphaModFix/>
          </a:blip>
          <a:srcRect b="0" l="0" r="0" t="0"/>
          <a:stretch/>
        </p:blipFill>
        <p:spPr>
          <a:xfrm rot="5400000">
            <a:off x="-751762" y="3062175"/>
            <a:ext cx="3802725" cy="3431200"/>
          </a:xfrm>
          <a:prstGeom prst="rect">
            <a:avLst/>
          </a:prstGeom>
          <a:noFill/>
          <a:ln>
            <a:noFill/>
          </a:ln>
        </p:spPr>
      </p:pic>
      <p:pic>
        <p:nvPicPr>
          <p:cNvPr id="211" name="Google Shape;211;p69"/>
          <p:cNvPicPr preferRelativeResize="0"/>
          <p:nvPr/>
        </p:nvPicPr>
        <p:blipFill rotWithShape="1">
          <a:blip r:embed="rId2">
            <a:alphaModFix/>
          </a:blip>
          <a:srcRect b="0" l="0" r="0" t="0"/>
          <a:stretch/>
        </p:blipFill>
        <p:spPr>
          <a:xfrm>
            <a:off x="-1718562" y="-1160625"/>
            <a:ext cx="3802725" cy="343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9">
    <p:spTree>
      <p:nvGrpSpPr>
        <p:cNvPr id="212" name="Shape 212"/>
        <p:cNvGrpSpPr/>
        <p:nvPr/>
      </p:nvGrpSpPr>
      <p:grpSpPr>
        <a:xfrm>
          <a:off x="0" y="0"/>
          <a:ext cx="0" cy="0"/>
          <a:chOff x="0" y="0"/>
          <a:chExt cx="0" cy="0"/>
        </a:xfrm>
      </p:grpSpPr>
      <p:sp>
        <p:nvSpPr>
          <p:cNvPr id="213" name="Google Shape;213;p47"/>
          <p:cNvSpPr txBox="1"/>
          <p:nvPr>
            <p:ph idx="1" type="subTitle"/>
          </p:nvPr>
        </p:nvSpPr>
        <p:spPr>
          <a:xfrm>
            <a:off x="1398700" y="2910300"/>
            <a:ext cx="3486000" cy="174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14" name="Google Shape;214;p47"/>
          <p:cNvSpPr txBox="1"/>
          <p:nvPr>
            <p:ph type="ctrTitle"/>
          </p:nvPr>
        </p:nvSpPr>
        <p:spPr>
          <a:xfrm flipH="1">
            <a:off x="1372450" y="1886100"/>
            <a:ext cx="34860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4800"/>
              <a:buNone/>
              <a:defRPr sz="5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215" name="Google Shape;215;p47"/>
          <p:cNvPicPr preferRelativeResize="0"/>
          <p:nvPr/>
        </p:nvPicPr>
        <p:blipFill rotWithShape="1">
          <a:blip r:embed="rId2">
            <a:alphaModFix/>
          </a:blip>
          <a:srcRect b="0" l="0" r="0" t="0"/>
          <a:stretch/>
        </p:blipFill>
        <p:spPr>
          <a:xfrm rot="10800000">
            <a:off x="5334325" y="1725475"/>
            <a:ext cx="3802725" cy="3431200"/>
          </a:xfrm>
          <a:prstGeom prst="rect">
            <a:avLst/>
          </a:prstGeom>
          <a:noFill/>
          <a:ln>
            <a:noFill/>
          </a:ln>
        </p:spPr>
      </p:pic>
      <p:sp>
        <p:nvSpPr>
          <p:cNvPr id="216" name="Google Shape;216;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7" name="Shape 217"/>
        <p:cNvGrpSpPr/>
        <p:nvPr/>
      </p:nvGrpSpPr>
      <p:grpSpPr>
        <a:xfrm>
          <a:off x="0" y="0"/>
          <a:ext cx="0" cy="0"/>
          <a:chOff x="0" y="0"/>
          <a:chExt cx="0" cy="0"/>
        </a:xfrm>
      </p:grpSpPr>
      <p:sp>
        <p:nvSpPr>
          <p:cNvPr id="218" name="Google Shape;218;p70"/>
          <p:cNvSpPr txBox="1"/>
          <p:nvPr>
            <p:ph idx="1" type="subTitle"/>
          </p:nvPr>
        </p:nvSpPr>
        <p:spPr>
          <a:xfrm>
            <a:off x="2101725" y="3712858"/>
            <a:ext cx="21750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19" name="Google Shape;219;p70"/>
          <p:cNvSpPr txBox="1"/>
          <p:nvPr>
            <p:ph idx="2" type="subTitle"/>
          </p:nvPr>
        </p:nvSpPr>
        <p:spPr>
          <a:xfrm>
            <a:off x="4789400" y="3715662"/>
            <a:ext cx="21750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20" name="Google Shape;220;p70"/>
          <p:cNvSpPr txBox="1"/>
          <p:nvPr>
            <p:ph idx="3" type="subTitle"/>
          </p:nvPr>
        </p:nvSpPr>
        <p:spPr>
          <a:xfrm>
            <a:off x="2101725" y="3396845"/>
            <a:ext cx="21750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221" name="Google Shape;221;p70"/>
          <p:cNvSpPr txBox="1"/>
          <p:nvPr>
            <p:ph idx="4" type="subTitle"/>
          </p:nvPr>
        </p:nvSpPr>
        <p:spPr>
          <a:xfrm>
            <a:off x="4789400" y="3395392"/>
            <a:ext cx="21570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222" name="Google Shape;222;p70"/>
          <p:cNvPicPr preferRelativeResize="0"/>
          <p:nvPr/>
        </p:nvPicPr>
        <p:blipFill rotWithShape="1">
          <a:blip r:embed="rId2">
            <a:alphaModFix/>
          </a:blip>
          <a:srcRect b="0" l="0" r="0" t="0"/>
          <a:stretch/>
        </p:blipFill>
        <p:spPr>
          <a:xfrm>
            <a:off x="0" y="-228600"/>
            <a:ext cx="2300675" cy="2075900"/>
          </a:xfrm>
          <a:prstGeom prst="rect">
            <a:avLst/>
          </a:prstGeom>
          <a:noFill/>
          <a:ln>
            <a:noFill/>
          </a:ln>
        </p:spPr>
      </p:pic>
      <p:pic>
        <p:nvPicPr>
          <p:cNvPr id="223" name="Google Shape;223;p70"/>
          <p:cNvPicPr preferRelativeResize="0"/>
          <p:nvPr/>
        </p:nvPicPr>
        <p:blipFill rotWithShape="1">
          <a:blip r:embed="rId2">
            <a:alphaModFix/>
          </a:blip>
          <a:srcRect b="0" l="0" r="0" t="0"/>
          <a:stretch/>
        </p:blipFill>
        <p:spPr>
          <a:xfrm flipH="1">
            <a:off x="6843325" y="-228600"/>
            <a:ext cx="2300675" cy="2075900"/>
          </a:xfrm>
          <a:prstGeom prst="rect">
            <a:avLst/>
          </a:prstGeom>
          <a:noFill/>
          <a:ln>
            <a:noFill/>
          </a:ln>
        </p:spPr>
      </p:pic>
      <p:pic>
        <p:nvPicPr>
          <p:cNvPr id="224" name="Google Shape;224;p70"/>
          <p:cNvPicPr preferRelativeResize="0"/>
          <p:nvPr/>
        </p:nvPicPr>
        <p:blipFill rotWithShape="1">
          <a:blip r:embed="rId2">
            <a:alphaModFix/>
          </a:blip>
          <a:srcRect b="0" l="0" r="0" t="0"/>
          <a:stretch/>
        </p:blipFill>
        <p:spPr>
          <a:xfrm flipH="1" rot="10800000">
            <a:off x="0" y="3997725"/>
            <a:ext cx="2300675" cy="2075900"/>
          </a:xfrm>
          <a:prstGeom prst="rect">
            <a:avLst/>
          </a:prstGeom>
          <a:noFill/>
          <a:ln>
            <a:noFill/>
          </a:ln>
        </p:spPr>
      </p:pic>
      <p:pic>
        <p:nvPicPr>
          <p:cNvPr id="225" name="Google Shape;225;p70"/>
          <p:cNvPicPr preferRelativeResize="0"/>
          <p:nvPr/>
        </p:nvPicPr>
        <p:blipFill rotWithShape="1">
          <a:blip r:embed="rId2">
            <a:alphaModFix/>
          </a:blip>
          <a:srcRect b="0" l="0" r="0" t="0"/>
          <a:stretch/>
        </p:blipFill>
        <p:spPr>
          <a:xfrm rot="10800000">
            <a:off x="6843325" y="3997725"/>
            <a:ext cx="2300675" cy="2075900"/>
          </a:xfrm>
          <a:prstGeom prst="rect">
            <a:avLst/>
          </a:prstGeom>
          <a:noFill/>
          <a:ln>
            <a:noFill/>
          </a:ln>
        </p:spPr>
      </p:pic>
      <p:sp>
        <p:nvSpPr>
          <p:cNvPr id="226" name="Google Shape;226;p70"/>
          <p:cNvSpPr txBox="1"/>
          <p:nvPr>
            <p:ph type="ctrTitle"/>
          </p:nvPr>
        </p:nvSpPr>
        <p:spPr>
          <a:xfrm flipH="1">
            <a:off x="457200" y="445025"/>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27" name="Google Shape;227;p7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0">
    <p:spTree>
      <p:nvGrpSpPr>
        <p:cNvPr id="228" name="Shape 228"/>
        <p:cNvGrpSpPr/>
        <p:nvPr/>
      </p:nvGrpSpPr>
      <p:grpSpPr>
        <a:xfrm>
          <a:off x="0" y="0"/>
          <a:ext cx="0" cy="0"/>
          <a:chOff x="0" y="0"/>
          <a:chExt cx="0" cy="0"/>
        </a:xfrm>
      </p:grpSpPr>
      <p:pic>
        <p:nvPicPr>
          <p:cNvPr id="229" name="Google Shape;229;p57"/>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230" name="Google Shape;230;p57"/>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1" name="Google Shape;231;p57"/>
          <p:cNvSpPr txBox="1"/>
          <p:nvPr>
            <p:ph idx="1" type="subTitle"/>
          </p:nvPr>
        </p:nvSpPr>
        <p:spPr>
          <a:xfrm>
            <a:off x="1203833" y="2719326"/>
            <a:ext cx="22401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32" name="Google Shape;232;p57"/>
          <p:cNvSpPr txBox="1"/>
          <p:nvPr>
            <p:ph idx="2" type="subTitle"/>
          </p:nvPr>
        </p:nvSpPr>
        <p:spPr>
          <a:xfrm>
            <a:off x="4766489" y="3583682"/>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233" name="Google Shape;233;p57"/>
          <p:cNvSpPr txBox="1"/>
          <p:nvPr>
            <p:ph idx="3" type="subTitle"/>
          </p:nvPr>
        </p:nvSpPr>
        <p:spPr>
          <a:xfrm>
            <a:off x="4772499" y="1802770"/>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234" name="Google Shape;234;p57"/>
          <p:cNvSpPr txBox="1"/>
          <p:nvPr>
            <p:ph idx="4" type="subTitle"/>
          </p:nvPr>
        </p:nvSpPr>
        <p:spPr>
          <a:xfrm>
            <a:off x="1203833" y="2196338"/>
            <a:ext cx="22401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35" name="Google Shape;235;p57"/>
          <p:cNvSpPr txBox="1"/>
          <p:nvPr>
            <p:ph idx="5" type="subTitle"/>
          </p:nvPr>
        </p:nvSpPr>
        <p:spPr>
          <a:xfrm>
            <a:off x="4798042" y="3079150"/>
            <a:ext cx="22731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36" name="Google Shape;236;p57"/>
          <p:cNvSpPr txBox="1"/>
          <p:nvPr>
            <p:ph idx="6" type="subTitle"/>
          </p:nvPr>
        </p:nvSpPr>
        <p:spPr>
          <a:xfrm>
            <a:off x="4772499" y="1272083"/>
            <a:ext cx="22992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37" name="Google Shape;237;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8">
    <p:spTree>
      <p:nvGrpSpPr>
        <p:cNvPr id="238" name="Shape 238"/>
        <p:cNvGrpSpPr/>
        <p:nvPr/>
      </p:nvGrpSpPr>
      <p:grpSpPr>
        <a:xfrm>
          <a:off x="0" y="0"/>
          <a:ext cx="0" cy="0"/>
          <a:chOff x="0" y="0"/>
          <a:chExt cx="0" cy="0"/>
        </a:xfrm>
      </p:grpSpPr>
      <p:sp>
        <p:nvSpPr>
          <p:cNvPr id="239" name="Google Shape;239;p54"/>
          <p:cNvSpPr txBox="1"/>
          <p:nvPr>
            <p:ph type="ctrTitle"/>
          </p:nvPr>
        </p:nvSpPr>
        <p:spPr>
          <a:xfrm flipH="1">
            <a:off x="540000" y="448619"/>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240" name="Google Shape;240;p54"/>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241" name="Google Shape;241;p54"/>
          <p:cNvSpPr txBox="1"/>
          <p:nvPr>
            <p:ph idx="1" type="subTitle"/>
          </p:nvPr>
        </p:nvSpPr>
        <p:spPr>
          <a:xfrm>
            <a:off x="1526019" y="2570265"/>
            <a:ext cx="18129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2" name="Google Shape;242;p54"/>
          <p:cNvSpPr txBox="1"/>
          <p:nvPr>
            <p:ph idx="2" type="subTitle"/>
          </p:nvPr>
        </p:nvSpPr>
        <p:spPr>
          <a:xfrm>
            <a:off x="3635401" y="2570272"/>
            <a:ext cx="18732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3" name="Google Shape;243;p54"/>
          <p:cNvSpPr txBox="1"/>
          <p:nvPr>
            <p:ph idx="3" type="subTitle"/>
          </p:nvPr>
        </p:nvSpPr>
        <p:spPr>
          <a:xfrm>
            <a:off x="5797968" y="2559605"/>
            <a:ext cx="18507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44" name="Google Shape;244;p54"/>
          <p:cNvSpPr txBox="1"/>
          <p:nvPr>
            <p:ph idx="4" type="subTitle"/>
          </p:nvPr>
        </p:nvSpPr>
        <p:spPr>
          <a:xfrm>
            <a:off x="1526019" y="3166668"/>
            <a:ext cx="1812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5" name="Google Shape;245;p54"/>
          <p:cNvSpPr txBox="1"/>
          <p:nvPr>
            <p:ph idx="5" type="subTitle"/>
          </p:nvPr>
        </p:nvSpPr>
        <p:spPr>
          <a:xfrm>
            <a:off x="3646051" y="3166668"/>
            <a:ext cx="1851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6" name="Google Shape;246;p54"/>
          <p:cNvSpPr txBox="1"/>
          <p:nvPr>
            <p:ph idx="6" type="subTitle"/>
          </p:nvPr>
        </p:nvSpPr>
        <p:spPr>
          <a:xfrm>
            <a:off x="5797968" y="3170098"/>
            <a:ext cx="18507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247" name="Google Shape;247;p54"/>
          <p:cNvSpPr/>
          <p:nvPr/>
        </p:nvSpPr>
        <p:spPr>
          <a:xfrm rot="5400000">
            <a:off x="107706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4"/>
          <p:cNvSpPr/>
          <p:nvPr/>
        </p:nvSpPr>
        <p:spPr>
          <a:xfrm rot="5400000">
            <a:off x="321671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4"/>
          <p:cNvSpPr/>
          <p:nvPr/>
        </p:nvSpPr>
        <p:spPr>
          <a:xfrm rot="5400000">
            <a:off x="535636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251" name="Shape 251"/>
        <p:cNvGrpSpPr/>
        <p:nvPr/>
      </p:nvGrpSpPr>
      <p:grpSpPr>
        <a:xfrm>
          <a:off x="0" y="0"/>
          <a:ext cx="0" cy="0"/>
          <a:chOff x="0" y="0"/>
          <a:chExt cx="0" cy="0"/>
        </a:xfrm>
      </p:grpSpPr>
      <p:pic>
        <p:nvPicPr>
          <p:cNvPr id="252" name="Google Shape;252;p55"/>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253" name="Google Shape;253;p55"/>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254" name="Google Shape;254;p55"/>
          <p:cNvPicPr preferRelativeResize="0"/>
          <p:nvPr/>
        </p:nvPicPr>
        <p:blipFill rotWithShape="1">
          <a:blip r:embed="rId2">
            <a:alphaModFix/>
          </a:blip>
          <a:srcRect b="0" l="0" r="0" t="0"/>
          <a:stretch/>
        </p:blipFill>
        <p:spPr>
          <a:xfrm>
            <a:off x="-258926" y="4150897"/>
            <a:ext cx="1414025" cy="1275850"/>
          </a:xfrm>
          <a:prstGeom prst="rect">
            <a:avLst/>
          </a:prstGeom>
          <a:noFill/>
          <a:ln>
            <a:noFill/>
          </a:ln>
        </p:spPr>
      </p:pic>
      <p:pic>
        <p:nvPicPr>
          <p:cNvPr id="255" name="Google Shape;255;p55"/>
          <p:cNvPicPr preferRelativeResize="0"/>
          <p:nvPr/>
        </p:nvPicPr>
        <p:blipFill rotWithShape="1">
          <a:blip r:embed="rId2">
            <a:alphaModFix/>
          </a:blip>
          <a:srcRect b="0" l="0" r="0" t="0"/>
          <a:stretch/>
        </p:blipFill>
        <p:spPr>
          <a:xfrm>
            <a:off x="0" y="6"/>
            <a:ext cx="2300675" cy="2075900"/>
          </a:xfrm>
          <a:prstGeom prst="rect">
            <a:avLst/>
          </a:prstGeom>
          <a:noFill/>
          <a:ln>
            <a:noFill/>
          </a:ln>
        </p:spPr>
      </p:pic>
      <p:pic>
        <p:nvPicPr>
          <p:cNvPr id="256" name="Google Shape;256;p55"/>
          <p:cNvPicPr preferRelativeResize="0"/>
          <p:nvPr/>
        </p:nvPicPr>
        <p:blipFill rotWithShape="1">
          <a:blip r:embed="rId2">
            <a:alphaModFix/>
          </a:blip>
          <a:srcRect b="0" l="0" r="0" t="0"/>
          <a:stretch/>
        </p:blipFill>
        <p:spPr>
          <a:xfrm flipH="1">
            <a:off x="7967964" y="4293802"/>
            <a:ext cx="1414025" cy="1275850"/>
          </a:xfrm>
          <a:prstGeom prst="rect">
            <a:avLst/>
          </a:prstGeom>
          <a:noFill/>
          <a:ln>
            <a:noFill/>
          </a:ln>
        </p:spPr>
      </p:pic>
      <p:sp>
        <p:nvSpPr>
          <p:cNvPr id="257" name="Google Shape;257;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23">
    <p:spTree>
      <p:nvGrpSpPr>
        <p:cNvPr id="258" name="Shape 258"/>
        <p:cNvGrpSpPr/>
        <p:nvPr/>
      </p:nvGrpSpPr>
      <p:grpSpPr>
        <a:xfrm>
          <a:off x="0" y="0"/>
          <a:ext cx="0" cy="0"/>
          <a:chOff x="0" y="0"/>
          <a:chExt cx="0" cy="0"/>
        </a:xfrm>
      </p:grpSpPr>
      <p:sp>
        <p:nvSpPr>
          <p:cNvPr id="259" name="Google Shape;259;p59"/>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60" name="Google Shape;260;p59"/>
          <p:cNvSpPr txBox="1"/>
          <p:nvPr>
            <p:ph idx="2" type="ctrTitle"/>
          </p:nvPr>
        </p:nvSpPr>
        <p:spPr>
          <a:xfrm>
            <a:off x="1690457" y="1900424"/>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1" name="Google Shape;261;p59"/>
          <p:cNvSpPr txBox="1"/>
          <p:nvPr>
            <p:ph idx="1" type="subTitle"/>
          </p:nvPr>
        </p:nvSpPr>
        <p:spPr>
          <a:xfrm>
            <a:off x="20518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2" name="Google Shape;262;p59"/>
          <p:cNvSpPr txBox="1"/>
          <p:nvPr>
            <p:ph idx="3" type="ctrTitle"/>
          </p:nvPr>
        </p:nvSpPr>
        <p:spPr>
          <a:xfrm>
            <a:off x="1690457" y="340500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3" name="Google Shape;263;p59"/>
          <p:cNvSpPr txBox="1"/>
          <p:nvPr>
            <p:ph idx="4" type="subTitle"/>
          </p:nvPr>
        </p:nvSpPr>
        <p:spPr>
          <a:xfrm>
            <a:off x="20518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4" name="Google Shape;264;p59"/>
          <p:cNvSpPr txBox="1"/>
          <p:nvPr>
            <p:ph idx="5" type="ctrTitle"/>
          </p:nvPr>
        </p:nvSpPr>
        <p:spPr>
          <a:xfrm>
            <a:off x="4824357" y="1900424"/>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5" name="Google Shape;265;p59"/>
          <p:cNvSpPr txBox="1"/>
          <p:nvPr>
            <p:ph idx="6" type="subTitle"/>
          </p:nvPr>
        </p:nvSpPr>
        <p:spPr>
          <a:xfrm>
            <a:off x="51857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6" name="Google Shape;266;p59"/>
          <p:cNvSpPr txBox="1"/>
          <p:nvPr>
            <p:ph idx="7" type="ctrTitle"/>
          </p:nvPr>
        </p:nvSpPr>
        <p:spPr>
          <a:xfrm>
            <a:off x="4824357" y="340500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67" name="Google Shape;267;p59"/>
          <p:cNvSpPr txBox="1"/>
          <p:nvPr>
            <p:ph idx="8" type="subTitle"/>
          </p:nvPr>
        </p:nvSpPr>
        <p:spPr>
          <a:xfrm>
            <a:off x="51857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268" name="Google Shape;268;p59"/>
          <p:cNvCxnSpPr/>
          <p:nvPr/>
        </p:nvCxnSpPr>
        <p:spPr>
          <a:xfrm>
            <a:off x="2273400" y="2110663"/>
            <a:ext cx="4597200" cy="0"/>
          </a:xfrm>
          <a:prstGeom prst="straightConnector1">
            <a:avLst/>
          </a:prstGeom>
          <a:noFill/>
          <a:ln cap="flat" cmpd="sng" w="19050">
            <a:solidFill>
              <a:schemeClr val="lt1"/>
            </a:solidFill>
            <a:prstDash val="solid"/>
            <a:round/>
            <a:headEnd len="sm" w="sm" type="none"/>
            <a:tailEnd len="sm" w="sm" type="none"/>
          </a:ln>
        </p:spPr>
      </p:cxnSp>
      <p:cxnSp>
        <p:nvCxnSpPr>
          <p:cNvPr id="269" name="Google Shape;269;p59"/>
          <p:cNvCxnSpPr/>
          <p:nvPr/>
        </p:nvCxnSpPr>
        <p:spPr>
          <a:xfrm>
            <a:off x="2273400" y="3627438"/>
            <a:ext cx="4597200" cy="0"/>
          </a:xfrm>
          <a:prstGeom prst="straightConnector1">
            <a:avLst/>
          </a:prstGeom>
          <a:noFill/>
          <a:ln cap="flat" cmpd="sng" w="19050">
            <a:solidFill>
              <a:schemeClr val="lt1"/>
            </a:solidFill>
            <a:prstDash val="solid"/>
            <a:round/>
            <a:headEnd len="sm" w="sm" type="none"/>
            <a:tailEnd len="sm" w="sm" type="none"/>
          </a:ln>
        </p:spPr>
      </p:cxnSp>
      <p:pic>
        <p:nvPicPr>
          <p:cNvPr id="270" name="Google Shape;270;p59"/>
          <p:cNvPicPr preferRelativeResize="0"/>
          <p:nvPr/>
        </p:nvPicPr>
        <p:blipFill rotWithShape="1">
          <a:blip r:embed="rId2">
            <a:alphaModFix/>
          </a:blip>
          <a:srcRect b="0" l="0" r="0" t="0"/>
          <a:stretch/>
        </p:blipFill>
        <p:spPr>
          <a:xfrm flipH="1" rot="-5400000">
            <a:off x="6941050" y="-576048"/>
            <a:ext cx="2754276" cy="2485175"/>
          </a:xfrm>
          <a:prstGeom prst="rect">
            <a:avLst/>
          </a:prstGeom>
          <a:noFill/>
          <a:ln>
            <a:noFill/>
          </a:ln>
        </p:spPr>
      </p:pic>
      <p:pic>
        <p:nvPicPr>
          <p:cNvPr id="271" name="Google Shape;271;p59"/>
          <p:cNvPicPr preferRelativeResize="0"/>
          <p:nvPr/>
        </p:nvPicPr>
        <p:blipFill rotWithShape="1">
          <a:blip r:embed="rId2">
            <a:alphaModFix/>
          </a:blip>
          <a:srcRect b="0" l="0" r="0" t="0"/>
          <a:stretch/>
        </p:blipFill>
        <p:spPr>
          <a:xfrm rot="5400000">
            <a:off x="-134550" y="-576388"/>
            <a:ext cx="2754276" cy="2485175"/>
          </a:xfrm>
          <a:prstGeom prst="rect">
            <a:avLst/>
          </a:prstGeom>
          <a:noFill/>
          <a:ln>
            <a:noFill/>
          </a:ln>
        </p:spPr>
      </p:pic>
      <p:pic>
        <p:nvPicPr>
          <p:cNvPr id="272" name="Google Shape;272;p59"/>
          <p:cNvPicPr preferRelativeResize="0"/>
          <p:nvPr/>
        </p:nvPicPr>
        <p:blipFill rotWithShape="1">
          <a:blip r:embed="rId2">
            <a:alphaModFix/>
          </a:blip>
          <a:srcRect b="0" l="0" r="0" t="0"/>
          <a:stretch/>
        </p:blipFill>
        <p:spPr>
          <a:xfrm rot="5400000">
            <a:off x="-144075" y="3612343"/>
            <a:ext cx="2754276" cy="2485175"/>
          </a:xfrm>
          <a:prstGeom prst="rect">
            <a:avLst/>
          </a:prstGeom>
          <a:noFill/>
          <a:ln>
            <a:noFill/>
          </a:ln>
        </p:spPr>
      </p:pic>
      <p:pic>
        <p:nvPicPr>
          <p:cNvPr id="273" name="Google Shape;273;p59"/>
          <p:cNvPicPr preferRelativeResize="0"/>
          <p:nvPr/>
        </p:nvPicPr>
        <p:blipFill rotWithShape="1">
          <a:blip r:embed="rId2">
            <a:alphaModFix/>
          </a:blip>
          <a:srcRect b="0" l="0" r="0" t="0"/>
          <a:stretch/>
        </p:blipFill>
        <p:spPr>
          <a:xfrm flipH="1" rot="-5400000">
            <a:off x="6931525" y="3621493"/>
            <a:ext cx="2754276" cy="2485175"/>
          </a:xfrm>
          <a:prstGeom prst="rect">
            <a:avLst/>
          </a:prstGeom>
          <a:noFill/>
          <a:ln>
            <a:noFill/>
          </a:ln>
        </p:spPr>
      </p:pic>
      <p:sp>
        <p:nvSpPr>
          <p:cNvPr id="274" name="Google Shape;274;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3">
    <p:spTree>
      <p:nvGrpSpPr>
        <p:cNvPr id="22" name="Shape 22"/>
        <p:cNvGrpSpPr/>
        <p:nvPr/>
      </p:nvGrpSpPr>
      <p:grpSpPr>
        <a:xfrm>
          <a:off x="0" y="0"/>
          <a:ext cx="0" cy="0"/>
          <a:chOff x="0" y="0"/>
          <a:chExt cx="0" cy="0"/>
        </a:xfrm>
      </p:grpSpPr>
      <p:sp>
        <p:nvSpPr>
          <p:cNvPr id="23" name="Google Shape;23;p48"/>
          <p:cNvSpPr txBox="1"/>
          <p:nvPr>
            <p:ph type="ctrTitle"/>
          </p:nvPr>
        </p:nvSpPr>
        <p:spPr>
          <a:xfrm>
            <a:off x="457200" y="517918"/>
            <a:ext cx="82296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4" name="Google Shape;24;p48"/>
          <p:cNvSpPr txBox="1"/>
          <p:nvPr>
            <p:ph idx="2" type="ctrTitle"/>
          </p:nvPr>
        </p:nvSpPr>
        <p:spPr>
          <a:xfrm>
            <a:off x="2750155" y="1492066"/>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5" name="Google Shape;25;p48"/>
          <p:cNvSpPr txBox="1"/>
          <p:nvPr>
            <p:ph idx="1" type="subTitle"/>
          </p:nvPr>
        </p:nvSpPr>
        <p:spPr>
          <a:xfrm>
            <a:off x="2750119" y="2192634"/>
            <a:ext cx="15702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 name="Google Shape;26;p48"/>
          <p:cNvSpPr txBox="1"/>
          <p:nvPr>
            <p:ph idx="3" type="ctrTitle"/>
          </p:nvPr>
        </p:nvSpPr>
        <p:spPr>
          <a:xfrm>
            <a:off x="4800201" y="1497325"/>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7" name="Google Shape;27;p48"/>
          <p:cNvSpPr txBox="1"/>
          <p:nvPr>
            <p:ph idx="4" type="subTitle"/>
          </p:nvPr>
        </p:nvSpPr>
        <p:spPr>
          <a:xfrm>
            <a:off x="4800165" y="2192634"/>
            <a:ext cx="15702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 name="Google Shape;28;p48"/>
          <p:cNvSpPr txBox="1"/>
          <p:nvPr>
            <p:ph idx="5" type="ctrTitle"/>
          </p:nvPr>
        </p:nvSpPr>
        <p:spPr>
          <a:xfrm>
            <a:off x="3794948" y="3219050"/>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 name="Google Shape;29;p48"/>
          <p:cNvSpPr txBox="1"/>
          <p:nvPr>
            <p:ph idx="6" type="subTitle"/>
          </p:nvPr>
        </p:nvSpPr>
        <p:spPr>
          <a:xfrm>
            <a:off x="3753025" y="3910976"/>
            <a:ext cx="16539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30" name="Google Shape;30;p48"/>
          <p:cNvPicPr preferRelativeResize="0"/>
          <p:nvPr/>
        </p:nvPicPr>
        <p:blipFill rotWithShape="1">
          <a:blip r:embed="rId2">
            <a:alphaModFix/>
          </a:blip>
          <a:srcRect b="0" l="0" r="0" t="0"/>
          <a:stretch/>
        </p:blipFill>
        <p:spPr>
          <a:xfrm flipH="1">
            <a:off x="6843225" y="0"/>
            <a:ext cx="2300675" cy="2075900"/>
          </a:xfrm>
          <a:prstGeom prst="rect">
            <a:avLst/>
          </a:prstGeom>
          <a:noFill/>
          <a:ln>
            <a:noFill/>
          </a:ln>
        </p:spPr>
      </p:pic>
      <p:sp>
        <p:nvSpPr>
          <p:cNvPr id="31" name="Google Shape;31;p48"/>
          <p:cNvSpPr/>
          <p:nvPr/>
        </p:nvSpPr>
        <p:spPr>
          <a:xfrm rot="5400000">
            <a:off x="2534502" y="1090938"/>
            <a:ext cx="2001410" cy="17955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8"/>
          <p:cNvSpPr/>
          <p:nvPr/>
        </p:nvSpPr>
        <p:spPr>
          <a:xfrm rot="5400000">
            <a:off x="3566117" y="2781995"/>
            <a:ext cx="2001410" cy="17955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8"/>
          <p:cNvSpPr/>
          <p:nvPr/>
        </p:nvSpPr>
        <p:spPr>
          <a:xfrm rot="5400000">
            <a:off x="4584549" y="1090938"/>
            <a:ext cx="2001410" cy="17955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2">
            <a:alphaModFix/>
          </a:blip>
          <a:srcRect b="0" l="0" r="0" t="0"/>
          <a:stretch/>
        </p:blipFill>
        <p:spPr>
          <a:xfrm flipH="1" rot="10800000">
            <a:off x="-262630" y="2659235"/>
            <a:ext cx="2928524" cy="2642399"/>
          </a:xfrm>
          <a:prstGeom prst="rect">
            <a:avLst/>
          </a:prstGeom>
          <a:noFill/>
          <a:ln>
            <a:noFill/>
          </a:ln>
        </p:spPr>
      </p:pic>
      <p:sp>
        <p:nvSpPr>
          <p:cNvPr id="35" name="Google Shape;35;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6">
    <p:spTree>
      <p:nvGrpSpPr>
        <p:cNvPr id="275" name="Shape 275"/>
        <p:cNvGrpSpPr/>
        <p:nvPr/>
      </p:nvGrpSpPr>
      <p:grpSpPr>
        <a:xfrm>
          <a:off x="0" y="0"/>
          <a:ext cx="0" cy="0"/>
          <a:chOff x="0" y="0"/>
          <a:chExt cx="0" cy="0"/>
        </a:xfrm>
      </p:grpSpPr>
      <p:sp>
        <p:nvSpPr>
          <p:cNvPr id="276" name="Google Shape;276;p60"/>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277" name="Google Shape;277;p60"/>
          <p:cNvSpPr txBox="1"/>
          <p:nvPr>
            <p:ph idx="1" type="subTitle"/>
          </p:nvPr>
        </p:nvSpPr>
        <p:spPr>
          <a:xfrm>
            <a:off x="1132000" y="3432862"/>
            <a:ext cx="1874100" cy="36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278" name="Google Shape;278;p60"/>
          <p:cNvPicPr preferRelativeResize="0"/>
          <p:nvPr/>
        </p:nvPicPr>
        <p:blipFill rotWithShape="1">
          <a:blip r:embed="rId2">
            <a:alphaModFix/>
          </a:blip>
          <a:srcRect b="0" l="0" r="0" t="0"/>
          <a:stretch/>
        </p:blipFill>
        <p:spPr>
          <a:xfrm>
            <a:off x="-5" y="-581412"/>
            <a:ext cx="2300675" cy="2075900"/>
          </a:xfrm>
          <a:prstGeom prst="rect">
            <a:avLst/>
          </a:prstGeom>
          <a:noFill/>
          <a:ln>
            <a:noFill/>
          </a:ln>
        </p:spPr>
      </p:pic>
      <p:sp>
        <p:nvSpPr>
          <p:cNvPr id="279" name="Google Shape;279;p60"/>
          <p:cNvSpPr txBox="1"/>
          <p:nvPr>
            <p:ph idx="2" type="title"/>
          </p:nvPr>
        </p:nvSpPr>
        <p:spPr>
          <a:xfrm>
            <a:off x="3725850" y="2029263"/>
            <a:ext cx="1515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0" name="Google Shape;280;p60"/>
          <p:cNvSpPr txBox="1"/>
          <p:nvPr>
            <p:ph idx="3" type="title"/>
          </p:nvPr>
        </p:nvSpPr>
        <p:spPr>
          <a:xfrm>
            <a:off x="3022450" y="3601675"/>
            <a:ext cx="14073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1" name="Google Shape;281;p60"/>
          <p:cNvSpPr txBox="1"/>
          <p:nvPr>
            <p:ph idx="4" type="title"/>
          </p:nvPr>
        </p:nvSpPr>
        <p:spPr>
          <a:xfrm>
            <a:off x="4565843" y="3408687"/>
            <a:ext cx="6858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2" name="Google Shape;282;p60"/>
          <p:cNvSpPr txBox="1"/>
          <p:nvPr>
            <p:ph idx="5" type="subTitle"/>
          </p:nvPr>
        </p:nvSpPr>
        <p:spPr>
          <a:xfrm>
            <a:off x="5445069" y="1751762"/>
            <a:ext cx="1868700" cy="36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3" name="Google Shape;283;p60"/>
          <p:cNvSpPr txBox="1"/>
          <p:nvPr>
            <p:ph idx="6" type="subTitle"/>
          </p:nvPr>
        </p:nvSpPr>
        <p:spPr>
          <a:xfrm>
            <a:off x="5326225" y="3441195"/>
            <a:ext cx="1874100" cy="36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4" name="Google Shape;284;p60"/>
          <p:cNvSpPr txBox="1"/>
          <p:nvPr>
            <p:ph idx="7" type="subTitle"/>
          </p:nvPr>
        </p:nvSpPr>
        <p:spPr>
          <a:xfrm>
            <a:off x="5439558" y="1986687"/>
            <a:ext cx="18687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5" name="Google Shape;285;p60"/>
          <p:cNvSpPr txBox="1"/>
          <p:nvPr>
            <p:ph idx="8" type="subTitle"/>
          </p:nvPr>
        </p:nvSpPr>
        <p:spPr>
          <a:xfrm>
            <a:off x="5328925" y="3808995"/>
            <a:ext cx="1868700" cy="56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6" name="Google Shape;286;p60"/>
          <p:cNvSpPr txBox="1"/>
          <p:nvPr>
            <p:ph idx="9" type="subTitle"/>
          </p:nvPr>
        </p:nvSpPr>
        <p:spPr>
          <a:xfrm>
            <a:off x="1132000" y="3592190"/>
            <a:ext cx="1874100" cy="7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87" name="Google Shape;287;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58">
    <p:spTree>
      <p:nvGrpSpPr>
        <p:cNvPr id="288" name="Shape 288"/>
        <p:cNvGrpSpPr/>
        <p:nvPr/>
      </p:nvGrpSpPr>
      <p:grpSpPr>
        <a:xfrm>
          <a:off x="0" y="0"/>
          <a:ext cx="0" cy="0"/>
          <a:chOff x="0" y="0"/>
          <a:chExt cx="0" cy="0"/>
        </a:xfrm>
      </p:grpSpPr>
      <p:sp>
        <p:nvSpPr>
          <p:cNvPr id="289" name="Google Shape;289;p61"/>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290" name="Google Shape;290;p61"/>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291" name="Google Shape;291;p61"/>
          <p:cNvSpPr txBox="1"/>
          <p:nvPr>
            <p:ph idx="1" type="subTitle"/>
          </p:nvPr>
        </p:nvSpPr>
        <p:spPr>
          <a:xfrm>
            <a:off x="1758182" y="4055692"/>
            <a:ext cx="12177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2" name="Google Shape;292;p61"/>
          <p:cNvSpPr txBox="1"/>
          <p:nvPr>
            <p:ph idx="2" type="subTitle"/>
          </p:nvPr>
        </p:nvSpPr>
        <p:spPr>
          <a:xfrm>
            <a:off x="3939062" y="4070880"/>
            <a:ext cx="12624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3" name="Google Shape;293;p61"/>
          <p:cNvSpPr txBox="1"/>
          <p:nvPr>
            <p:ph idx="3" type="subTitle"/>
          </p:nvPr>
        </p:nvSpPr>
        <p:spPr>
          <a:xfrm>
            <a:off x="6187500" y="4069687"/>
            <a:ext cx="12624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94" name="Google Shape;294;p61"/>
          <p:cNvSpPr txBox="1"/>
          <p:nvPr>
            <p:ph idx="4" type="subTitle"/>
          </p:nvPr>
        </p:nvSpPr>
        <p:spPr>
          <a:xfrm>
            <a:off x="1743882" y="3729155"/>
            <a:ext cx="12177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295" name="Google Shape;295;p61"/>
          <p:cNvSpPr txBox="1"/>
          <p:nvPr>
            <p:ph idx="5" type="subTitle"/>
          </p:nvPr>
        </p:nvSpPr>
        <p:spPr>
          <a:xfrm>
            <a:off x="3939062" y="3733800"/>
            <a:ext cx="1262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296" name="Google Shape;296;p61"/>
          <p:cNvSpPr txBox="1"/>
          <p:nvPr>
            <p:ph idx="6" type="subTitle"/>
          </p:nvPr>
        </p:nvSpPr>
        <p:spPr>
          <a:xfrm>
            <a:off x="6187600" y="3733632"/>
            <a:ext cx="1262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297" name="Google Shape;297;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8" name="Shape 298"/>
        <p:cNvGrpSpPr/>
        <p:nvPr/>
      </p:nvGrpSpPr>
      <p:grpSpPr>
        <a:xfrm>
          <a:off x="0" y="0"/>
          <a:ext cx="0" cy="0"/>
          <a:chOff x="0" y="0"/>
          <a:chExt cx="0" cy="0"/>
        </a:xfrm>
      </p:grpSpPr>
      <p:sp>
        <p:nvSpPr>
          <p:cNvPr id="299" name="Google Shape;29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68"/>
          <p:cNvSpPr txBox="1"/>
          <p:nvPr>
            <p:ph type="ctrTitle"/>
          </p:nvPr>
        </p:nvSpPr>
        <p:spPr>
          <a:xfrm>
            <a:off x="4297175" y="2355550"/>
            <a:ext cx="4299000" cy="65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1" name="Google Shape;301;p68"/>
          <p:cNvSpPr txBox="1"/>
          <p:nvPr>
            <p:ph idx="2" type="title"/>
          </p:nvPr>
        </p:nvSpPr>
        <p:spPr>
          <a:xfrm>
            <a:off x="4297175" y="1317160"/>
            <a:ext cx="4299000" cy="109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0"/>
              <a:buNone/>
              <a:defRPr sz="100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2" name="Google Shape;302;p68"/>
          <p:cNvSpPr txBox="1"/>
          <p:nvPr>
            <p:ph idx="1" type="subTitle"/>
          </p:nvPr>
        </p:nvSpPr>
        <p:spPr>
          <a:xfrm>
            <a:off x="4297175" y="2900355"/>
            <a:ext cx="42990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303" name="Google Shape;303;p68"/>
          <p:cNvPicPr preferRelativeResize="0"/>
          <p:nvPr/>
        </p:nvPicPr>
        <p:blipFill rotWithShape="1">
          <a:blip r:embed="rId2">
            <a:alphaModFix/>
          </a:blip>
          <a:srcRect b="0" l="0" r="0" t="0"/>
          <a:stretch/>
        </p:blipFill>
        <p:spPr>
          <a:xfrm>
            <a:off x="16176" y="-501681"/>
            <a:ext cx="3802725" cy="3431200"/>
          </a:xfrm>
          <a:prstGeom prst="rect">
            <a:avLst/>
          </a:prstGeom>
          <a:noFill/>
          <a:ln>
            <a:noFill/>
          </a:ln>
        </p:spPr>
      </p:pic>
      <p:pic>
        <p:nvPicPr>
          <p:cNvPr id="304" name="Google Shape;304;p68"/>
          <p:cNvPicPr preferRelativeResize="0"/>
          <p:nvPr/>
        </p:nvPicPr>
        <p:blipFill rotWithShape="1">
          <a:blip r:embed="rId2">
            <a:alphaModFix/>
          </a:blip>
          <a:srcRect b="0" l="0" r="0" t="0"/>
          <a:stretch/>
        </p:blipFill>
        <p:spPr>
          <a:xfrm flipH="1" rot="10800000">
            <a:off x="10" y="2213744"/>
            <a:ext cx="3802725" cy="34312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5" name="Shape 305"/>
        <p:cNvGrpSpPr/>
        <p:nvPr/>
      </p:nvGrpSpPr>
      <p:grpSpPr>
        <a:xfrm>
          <a:off x="0" y="0"/>
          <a:ext cx="0" cy="0"/>
          <a:chOff x="0" y="0"/>
          <a:chExt cx="0" cy="0"/>
        </a:xfrm>
      </p:grpSpPr>
      <p:sp>
        <p:nvSpPr>
          <p:cNvPr id="306" name="Google Shape;306;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71"/>
          <p:cNvSpPr txBox="1"/>
          <p:nvPr>
            <p:ph type="ctrTitle"/>
          </p:nvPr>
        </p:nvSpPr>
        <p:spPr>
          <a:xfrm flipH="1">
            <a:off x="1187500" y="445025"/>
            <a:ext cx="6784500" cy="172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800"/>
              <a:buNone/>
              <a:defRPr sz="5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308" name="Google Shape;308;p71"/>
          <p:cNvPicPr preferRelativeResize="0"/>
          <p:nvPr/>
        </p:nvPicPr>
        <p:blipFill rotWithShape="1">
          <a:blip r:embed="rId2">
            <a:alphaModFix/>
          </a:blip>
          <a:srcRect b="0" l="0" r="0" t="0"/>
          <a:stretch/>
        </p:blipFill>
        <p:spPr>
          <a:xfrm rot="5400000">
            <a:off x="-751762" y="3062175"/>
            <a:ext cx="3802725" cy="3431200"/>
          </a:xfrm>
          <a:prstGeom prst="rect">
            <a:avLst/>
          </a:prstGeom>
          <a:noFill/>
          <a:ln>
            <a:noFill/>
          </a:ln>
        </p:spPr>
      </p:pic>
      <p:pic>
        <p:nvPicPr>
          <p:cNvPr id="309" name="Google Shape;309;p71"/>
          <p:cNvPicPr preferRelativeResize="0"/>
          <p:nvPr/>
        </p:nvPicPr>
        <p:blipFill rotWithShape="1">
          <a:blip r:embed="rId2">
            <a:alphaModFix/>
          </a:blip>
          <a:srcRect b="0" l="0" r="0" t="0"/>
          <a:stretch/>
        </p:blipFill>
        <p:spPr>
          <a:xfrm>
            <a:off x="-1718562" y="-1160625"/>
            <a:ext cx="3802725" cy="3431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0" name="Shape 310"/>
        <p:cNvGrpSpPr/>
        <p:nvPr/>
      </p:nvGrpSpPr>
      <p:grpSpPr>
        <a:xfrm>
          <a:off x="0" y="0"/>
          <a:ext cx="0" cy="0"/>
          <a:chOff x="0" y="0"/>
          <a:chExt cx="0" cy="0"/>
        </a:xfrm>
      </p:grpSpPr>
      <p:sp>
        <p:nvSpPr>
          <p:cNvPr id="311" name="Google Shape;311;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72"/>
          <p:cNvSpPr txBox="1"/>
          <p:nvPr>
            <p:ph hasCustomPrompt="1" type="title"/>
          </p:nvPr>
        </p:nvSpPr>
        <p:spPr>
          <a:xfrm>
            <a:off x="539999" y="1400065"/>
            <a:ext cx="8064000" cy="178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0"/>
              <a:buNone/>
              <a:defRPr sz="11500"/>
            </a:lvl1pPr>
            <a:lvl2pPr lvl="1"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313" name="Google Shape;313;p72"/>
          <p:cNvSpPr txBox="1"/>
          <p:nvPr>
            <p:ph idx="1" type="subTitle"/>
          </p:nvPr>
        </p:nvSpPr>
        <p:spPr>
          <a:xfrm>
            <a:off x="537375" y="3235240"/>
            <a:ext cx="8066700" cy="3948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sz="1600"/>
            </a:lvl1pPr>
            <a:lvl2pPr lvl="1" algn="l">
              <a:lnSpc>
                <a:spcPct val="115000"/>
              </a:lnSpc>
              <a:spcBef>
                <a:spcPts val="1600"/>
              </a:spcBef>
              <a:spcAft>
                <a:spcPts val="0"/>
              </a:spcAft>
              <a:buSzPts val="1600"/>
              <a:buNone/>
              <a:defRPr sz="1600"/>
            </a:lvl2pPr>
            <a:lvl3pPr lvl="2" algn="l">
              <a:lnSpc>
                <a:spcPct val="115000"/>
              </a:lnSpc>
              <a:spcBef>
                <a:spcPts val="1600"/>
              </a:spcBef>
              <a:spcAft>
                <a:spcPts val="0"/>
              </a:spcAft>
              <a:buSzPts val="1600"/>
              <a:buNone/>
              <a:defRPr sz="1600"/>
            </a:lvl3pPr>
            <a:lvl4pPr lvl="3" algn="l">
              <a:lnSpc>
                <a:spcPct val="115000"/>
              </a:lnSpc>
              <a:spcBef>
                <a:spcPts val="1600"/>
              </a:spcBef>
              <a:spcAft>
                <a:spcPts val="0"/>
              </a:spcAft>
              <a:buSzPts val="1600"/>
              <a:buNone/>
              <a:defRPr sz="1600"/>
            </a:lvl4pPr>
            <a:lvl5pPr lvl="4" algn="l">
              <a:lnSpc>
                <a:spcPct val="115000"/>
              </a:lnSpc>
              <a:spcBef>
                <a:spcPts val="1600"/>
              </a:spcBef>
              <a:spcAft>
                <a:spcPts val="0"/>
              </a:spcAft>
              <a:buSzPts val="1600"/>
              <a:buNone/>
              <a:defRPr sz="1600"/>
            </a:lvl5pPr>
            <a:lvl6pPr lvl="5" algn="l">
              <a:lnSpc>
                <a:spcPct val="115000"/>
              </a:lnSpc>
              <a:spcBef>
                <a:spcPts val="1600"/>
              </a:spcBef>
              <a:spcAft>
                <a:spcPts val="0"/>
              </a:spcAft>
              <a:buSzPts val="1600"/>
              <a:buNone/>
              <a:defRPr sz="1600"/>
            </a:lvl6pPr>
            <a:lvl7pPr lvl="6" algn="l">
              <a:lnSpc>
                <a:spcPct val="115000"/>
              </a:lnSpc>
              <a:spcBef>
                <a:spcPts val="1600"/>
              </a:spcBef>
              <a:spcAft>
                <a:spcPts val="0"/>
              </a:spcAft>
              <a:buSzPts val="1600"/>
              <a:buNone/>
              <a:defRPr sz="1600"/>
            </a:lvl7pPr>
            <a:lvl8pPr lvl="7" algn="l">
              <a:lnSpc>
                <a:spcPct val="115000"/>
              </a:lnSpc>
              <a:spcBef>
                <a:spcPts val="1600"/>
              </a:spcBef>
              <a:spcAft>
                <a:spcPts val="0"/>
              </a:spcAft>
              <a:buSzPts val="1600"/>
              <a:buNone/>
              <a:defRPr sz="1600"/>
            </a:lvl8pPr>
            <a:lvl9pPr lvl="8" algn="l">
              <a:lnSpc>
                <a:spcPct val="115000"/>
              </a:lnSpc>
              <a:spcBef>
                <a:spcPts val="1600"/>
              </a:spcBef>
              <a:spcAft>
                <a:spcPts val="1600"/>
              </a:spcAft>
              <a:buSzPts val="1600"/>
              <a:buNone/>
              <a:defRPr sz="1600"/>
            </a:lvl9pPr>
          </a:lstStyle>
          <a:p/>
        </p:txBody>
      </p:sp>
      <p:pic>
        <p:nvPicPr>
          <p:cNvPr id="314" name="Google Shape;314;p72"/>
          <p:cNvPicPr preferRelativeResize="0"/>
          <p:nvPr/>
        </p:nvPicPr>
        <p:blipFill rotWithShape="1">
          <a:blip r:embed="rId2">
            <a:alphaModFix/>
          </a:blip>
          <a:srcRect b="0" l="0" r="0" t="0"/>
          <a:stretch/>
        </p:blipFill>
        <p:spPr>
          <a:xfrm flipH="1">
            <a:off x="6945663" y="-346987"/>
            <a:ext cx="2300675" cy="2075900"/>
          </a:xfrm>
          <a:prstGeom prst="rect">
            <a:avLst/>
          </a:prstGeom>
          <a:noFill/>
          <a:ln>
            <a:noFill/>
          </a:ln>
        </p:spPr>
      </p:pic>
      <p:pic>
        <p:nvPicPr>
          <p:cNvPr id="315" name="Google Shape;315;p72"/>
          <p:cNvPicPr preferRelativeResize="0"/>
          <p:nvPr/>
        </p:nvPicPr>
        <p:blipFill rotWithShape="1">
          <a:blip r:embed="rId2">
            <a:alphaModFix/>
          </a:blip>
          <a:srcRect b="0" l="0" r="0" t="0"/>
          <a:stretch/>
        </p:blipFill>
        <p:spPr>
          <a:xfrm flipH="1" rot="10800000">
            <a:off x="0" y="3414791"/>
            <a:ext cx="2300675" cy="2075900"/>
          </a:xfrm>
          <a:prstGeom prst="rect">
            <a:avLst/>
          </a:prstGeom>
          <a:noFill/>
          <a:ln>
            <a:noFill/>
          </a:ln>
        </p:spPr>
      </p:pic>
      <p:pic>
        <p:nvPicPr>
          <p:cNvPr id="316" name="Google Shape;316;p72"/>
          <p:cNvPicPr preferRelativeResize="0"/>
          <p:nvPr/>
        </p:nvPicPr>
        <p:blipFill rotWithShape="1">
          <a:blip r:embed="rId2">
            <a:alphaModFix/>
          </a:blip>
          <a:srcRect b="0" l="0" r="0" t="0"/>
          <a:stretch/>
        </p:blipFill>
        <p:spPr>
          <a:xfrm flipH="1" rot="10800000">
            <a:off x="-104897" y="-695083"/>
            <a:ext cx="2300675" cy="2075900"/>
          </a:xfrm>
          <a:prstGeom prst="rect">
            <a:avLst/>
          </a:prstGeom>
          <a:noFill/>
          <a:ln>
            <a:noFill/>
          </a:ln>
        </p:spPr>
      </p:pic>
      <p:pic>
        <p:nvPicPr>
          <p:cNvPr id="317" name="Google Shape;317;p72"/>
          <p:cNvPicPr preferRelativeResize="0"/>
          <p:nvPr/>
        </p:nvPicPr>
        <p:blipFill rotWithShape="1">
          <a:blip r:embed="rId2">
            <a:alphaModFix/>
          </a:blip>
          <a:srcRect b="0" l="0" r="0" t="0"/>
          <a:stretch/>
        </p:blipFill>
        <p:spPr>
          <a:xfrm flipH="1">
            <a:off x="6945663" y="3773854"/>
            <a:ext cx="2300675" cy="20759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8" name="Shape 318"/>
        <p:cNvGrpSpPr/>
        <p:nvPr/>
      </p:nvGrpSpPr>
      <p:grpSpPr>
        <a:xfrm>
          <a:off x="0" y="0"/>
          <a:ext cx="0" cy="0"/>
          <a:chOff x="0" y="0"/>
          <a:chExt cx="0" cy="0"/>
        </a:xfrm>
      </p:grpSpPr>
      <p:sp>
        <p:nvSpPr>
          <p:cNvPr id="319" name="Google Shape;319;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20" name="Shape 320"/>
        <p:cNvGrpSpPr/>
        <p:nvPr/>
      </p:nvGrpSpPr>
      <p:grpSpPr>
        <a:xfrm>
          <a:off x="0" y="0"/>
          <a:ext cx="0" cy="0"/>
          <a:chOff x="0" y="0"/>
          <a:chExt cx="0" cy="0"/>
        </a:xfrm>
      </p:grpSpPr>
      <p:sp>
        <p:nvSpPr>
          <p:cNvPr id="321" name="Google Shape;321;gd7127f8c33_0_2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gd7127f8c33_0_295"/>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23" name="Google Shape;323;gd7127f8c33_0_295"/>
          <p:cNvPicPr preferRelativeResize="0"/>
          <p:nvPr/>
        </p:nvPicPr>
        <p:blipFill rotWithShape="1">
          <a:blip r:embed="rId2">
            <a:alphaModFix/>
          </a:blip>
          <a:srcRect b="0" l="0" r="0" t="0"/>
          <a:stretch/>
        </p:blipFill>
        <p:spPr>
          <a:xfrm>
            <a:off x="0" y="0"/>
            <a:ext cx="2300675" cy="20759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CUSTOM_14_1">
    <p:spTree>
      <p:nvGrpSpPr>
        <p:cNvPr id="324" name="Shape 324"/>
        <p:cNvGrpSpPr/>
        <p:nvPr/>
      </p:nvGrpSpPr>
      <p:grpSpPr>
        <a:xfrm>
          <a:off x="0" y="0"/>
          <a:ext cx="0" cy="0"/>
          <a:chOff x="0" y="0"/>
          <a:chExt cx="0" cy="0"/>
        </a:xfrm>
      </p:grpSpPr>
      <p:sp>
        <p:nvSpPr>
          <p:cNvPr id="325" name="Google Shape;325;gd4a5998114_0_263"/>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26" name="Google Shape;326;gd4a5998114_0_263"/>
          <p:cNvPicPr preferRelativeResize="0"/>
          <p:nvPr/>
        </p:nvPicPr>
        <p:blipFill rotWithShape="1">
          <a:blip r:embed="rId2">
            <a:alphaModFix/>
          </a:blip>
          <a:srcRect b="0" l="0" r="0" t="0"/>
          <a:stretch/>
        </p:blipFill>
        <p:spPr>
          <a:xfrm>
            <a:off x="0" y="0"/>
            <a:ext cx="2300675" cy="20759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2">
  <p:cSld name="CUSTOM_14_2">
    <p:spTree>
      <p:nvGrpSpPr>
        <p:cNvPr id="327" name="Shape 327"/>
        <p:cNvGrpSpPr/>
        <p:nvPr/>
      </p:nvGrpSpPr>
      <p:grpSpPr>
        <a:xfrm>
          <a:off x="0" y="0"/>
          <a:ext cx="0" cy="0"/>
          <a:chOff x="0" y="0"/>
          <a:chExt cx="0" cy="0"/>
        </a:xfrm>
      </p:grpSpPr>
      <p:sp>
        <p:nvSpPr>
          <p:cNvPr id="328" name="Google Shape;328;gd4a5998114_0_520"/>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29" name="Google Shape;329;gd4a5998114_0_520"/>
          <p:cNvPicPr preferRelativeResize="0"/>
          <p:nvPr/>
        </p:nvPicPr>
        <p:blipFill rotWithShape="1">
          <a:blip r:embed="rId2">
            <a:alphaModFix/>
          </a:blip>
          <a:srcRect b="0" l="0" r="0" t="0"/>
          <a:stretch/>
        </p:blipFill>
        <p:spPr>
          <a:xfrm>
            <a:off x="0" y="0"/>
            <a:ext cx="2300675" cy="20759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334" name="Shape 334"/>
        <p:cNvGrpSpPr/>
        <p:nvPr/>
      </p:nvGrpSpPr>
      <p:grpSpPr>
        <a:xfrm>
          <a:off x="0" y="0"/>
          <a:ext cx="0" cy="0"/>
          <a:chOff x="0" y="0"/>
          <a:chExt cx="0" cy="0"/>
        </a:xfrm>
      </p:grpSpPr>
      <p:sp>
        <p:nvSpPr>
          <p:cNvPr id="335" name="Google Shape;335;gd71bba1f91_1_407"/>
          <p:cNvSpPr txBox="1"/>
          <p:nvPr>
            <p:ph type="ctrTitle"/>
          </p:nvPr>
        </p:nvSpPr>
        <p:spPr>
          <a:xfrm>
            <a:off x="1690457" y="2052406"/>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6" name="Google Shape;336;gd71bba1f91_1_407"/>
          <p:cNvSpPr txBox="1"/>
          <p:nvPr>
            <p:ph idx="1" type="subTitle"/>
          </p:nvPr>
        </p:nvSpPr>
        <p:spPr>
          <a:xfrm>
            <a:off x="2051807" y="2538657"/>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37" name="Google Shape;337;gd71bba1f91_1_407"/>
          <p:cNvSpPr txBox="1"/>
          <p:nvPr>
            <p:ph idx="2" type="ctrTitle"/>
          </p:nvPr>
        </p:nvSpPr>
        <p:spPr>
          <a:xfrm>
            <a:off x="1690457" y="3599531"/>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38" name="Google Shape;338;gd71bba1f91_1_407"/>
          <p:cNvSpPr txBox="1"/>
          <p:nvPr>
            <p:ph idx="3" type="subTitle"/>
          </p:nvPr>
        </p:nvSpPr>
        <p:spPr>
          <a:xfrm>
            <a:off x="20518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39" name="Google Shape;339;gd71bba1f91_1_407"/>
          <p:cNvSpPr txBox="1"/>
          <p:nvPr>
            <p:ph idx="4" type="ctrTitle"/>
          </p:nvPr>
        </p:nvSpPr>
        <p:spPr>
          <a:xfrm>
            <a:off x="4824357" y="2052406"/>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0" name="Google Shape;340;gd71bba1f91_1_407"/>
          <p:cNvSpPr txBox="1"/>
          <p:nvPr>
            <p:ph idx="5" type="subTitle"/>
          </p:nvPr>
        </p:nvSpPr>
        <p:spPr>
          <a:xfrm>
            <a:off x="5185707" y="2538657"/>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41" name="Google Shape;341;gd71bba1f91_1_407"/>
          <p:cNvSpPr txBox="1"/>
          <p:nvPr>
            <p:ph idx="6" type="ctrTitle"/>
          </p:nvPr>
        </p:nvSpPr>
        <p:spPr>
          <a:xfrm>
            <a:off x="4824357" y="3599531"/>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42" name="Google Shape;342;gd71bba1f91_1_407"/>
          <p:cNvSpPr txBox="1"/>
          <p:nvPr>
            <p:ph idx="7" type="subTitle"/>
          </p:nvPr>
        </p:nvSpPr>
        <p:spPr>
          <a:xfrm>
            <a:off x="5185707" y="4048600"/>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43" name="Google Shape;343;gd71bba1f91_1_407"/>
          <p:cNvSpPr txBox="1"/>
          <p:nvPr>
            <p:ph idx="8" type="ctrTitle"/>
          </p:nvPr>
        </p:nvSpPr>
        <p:spPr>
          <a:xfrm>
            <a:off x="1122278" y="401450"/>
            <a:ext cx="68994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4" name="Google Shape;344;gd71bba1f91_1_407"/>
          <p:cNvSpPr txBox="1"/>
          <p:nvPr>
            <p:ph idx="9" type="title"/>
          </p:nvPr>
        </p:nvSpPr>
        <p:spPr>
          <a:xfrm>
            <a:off x="2128157" y="155563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45" name="Google Shape;345;gd71bba1f91_1_407"/>
          <p:cNvSpPr txBox="1"/>
          <p:nvPr>
            <p:ph idx="13" type="title"/>
          </p:nvPr>
        </p:nvSpPr>
        <p:spPr>
          <a:xfrm>
            <a:off x="2128157" y="307402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46" name="Google Shape;346;gd71bba1f91_1_407"/>
          <p:cNvSpPr txBox="1"/>
          <p:nvPr>
            <p:ph idx="14" type="title"/>
          </p:nvPr>
        </p:nvSpPr>
        <p:spPr>
          <a:xfrm>
            <a:off x="5262057" y="1555631"/>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47" name="Google Shape;347;gd71bba1f91_1_407"/>
          <p:cNvSpPr txBox="1"/>
          <p:nvPr>
            <p:ph idx="15" type="title"/>
          </p:nvPr>
        </p:nvSpPr>
        <p:spPr>
          <a:xfrm>
            <a:off x="5262057" y="3074022"/>
            <a:ext cx="17538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48" name="Google Shape;348;gd71bba1f91_1_4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36" name="Shape 36"/>
        <p:cNvGrpSpPr/>
        <p:nvPr/>
      </p:nvGrpSpPr>
      <p:grpSpPr>
        <a:xfrm>
          <a:off x="0" y="0"/>
          <a:ext cx="0" cy="0"/>
          <a:chOff x="0" y="0"/>
          <a:chExt cx="0" cy="0"/>
        </a:xfrm>
      </p:grpSpPr>
      <p:sp>
        <p:nvSpPr>
          <p:cNvPr id="37" name="Google Shape;37;p63"/>
          <p:cNvSpPr txBox="1"/>
          <p:nvPr>
            <p:ph type="ctrTitle"/>
          </p:nvPr>
        </p:nvSpPr>
        <p:spPr>
          <a:xfrm flipH="1">
            <a:off x="457200" y="444899"/>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8" name="Google Shape;38;p63"/>
          <p:cNvPicPr preferRelativeResize="0"/>
          <p:nvPr/>
        </p:nvPicPr>
        <p:blipFill rotWithShape="1">
          <a:blip r:embed="rId2">
            <a:alphaModFix/>
          </a:blip>
          <a:srcRect b="0" l="0" r="0" t="0"/>
          <a:stretch/>
        </p:blipFill>
        <p:spPr>
          <a:xfrm flipH="1">
            <a:off x="6831825" y="-795109"/>
            <a:ext cx="3139825" cy="2833049"/>
          </a:xfrm>
          <a:prstGeom prst="rect">
            <a:avLst/>
          </a:prstGeom>
          <a:noFill/>
          <a:ln>
            <a:noFill/>
          </a:ln>
        </p:spPr>
      </p:pic>
      <p:pic>
        <p:nvPicPr>
          <p:cNvPr id="39" name="Google Shape;39;p63"/>
          <p:cNvPicPr preferRelativeResize="0"/>
          <p:nvPr/>
        </p:nvPicPr>
        <p:blipFill rotWithShape="1">
          <a:blip r:embed="rId2">
            <a:alphaModFix/>
          </a:blip>
          <a:srcRect b="0" l="0" r="0" t="0"/>
          <a:stretch/>
        </p:blipFill>
        <p:spPr>
          <a:xfrm>
            <a:off x="-820369" y="-796531"/>
            <a:ext cx="3139825" cy="2833049"/>
          </a:xfrm>
          <a:prstGeom prst="rect">
            <a:avLst/>
          </a:prstGeom>
          <a:noFill/>
          <a:ln>
            <a:noFill/>
          </a:ln>
        </p:spPr>
      </p:pic>
      <p:sp>
        <p:nvSpPr>
          <p:cNvPr id="40" name="Google Shape;40;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1"/>
            </a:gs>
            <a:gs pos="100000">
              <a:schemeClr val="accent2"/>
            </a:gs>
          </a:gsLst>
          <a:lin ang="5400012" scaled="0"/>
        </a:gradFill>
      </p:bgPr>
    </p:bg>
    <p:spTree>
      <p:nvGrpSpPr>
        <p:cNvPr id="349" name="Shape 349"/>
        <p:cNvGrpSpPr/>
        <p:nvPr/>
      </p:nvGrpSpPr>
      <p:grpSpPr>
        <a:xfrm>
          <a:off x="0" y="0"/>
          <a:ext cx="0" cy="0"/>
          <a:chOff x="0" y="0"/>
          <a:chExt cx="0" cy="0"/>
        </a:xfrm>
      </p:grpSpPr>
      <p:sp>
        <p:nvSpPr>
          <p:cNvPr id="350" name="Google Shape;350;gd71bba1f91_1_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1" name="Google Shape;351;gd71bba1f91_1_336"/>
          <p:cNvSpPr txBox="1"/>
          <p:nvPr/>
        </p:nvSpPr>
        <p:spPr>
          <a:xfrm flipH="1">
            <a:off x="1375550" y="3092475"/>
            <a:ext cx="6393000" cy="67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t/>
            </a:r>
            <a:endParaRPr b="0" i="0" sz="6000" u="none" cap="none" strike="noStrike">
              <a:solidFill>
                <a:srgbClr val="FFFFFF"/>
              </a:solidFill>
              <a:latin typeface="Squada One"/>
              <a:ea typeface="Squada One"/>
              <a:cs typeface="Squada One"/>
              <a:sym typeface="Squada One"/>
            </a:endParaRPr>
          </a:p>
        </p:txBody>
      </p:sp>
      <p:pic>
        <p:nvPicPr>
          <p:cNvPr id="352" name="Google Shape;352;gd71bba1f91_1_336"/>
          <p:cNvPicPr preferRelativeResize="0"/>
          <p:nvPr/>
        </p:nvPicPr>
        <p:blipFill rotWithShape="1">
          <a:blip r:embed="rId2">
            <a:alphaModFix/>
          </a:blip>
          <a:srcRect b="0" l="0" r="0" t="0"/>
          <a:stretch/>
        </p:blipFill>
        <p:spPr>
          <a:xfrm>
            <a:off x="63" y="-399756"/>
            <a:ext cx="9144000" cy="4369387"/>
          </a:xfrm>
          <a:prstGeom prst="rect">
            <a:avLst/>
          </a:prstGeom>
          <a:noFill/>
          <a:ln>
            <a:noFill/>
          </a:ln>
        </p:spPr>
      </p:pic>
      <p:sp>
        <p:nvSpPr>
          <p:cNvPr id="353" name="Google Shape;353;gd71bba1f91_1_336"/>
          <p:cNvSpPr txBox="1"/>
          <p:nvPr>
            <p:ph type="title"/>
          </p:nvPr>
        </p:nvSpPr>
        <p:spPr>
          <a:xfrm>
            <a:off x="457200" y="2932650"/>
            <a:ext cx="8229600" cy="51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3000"/>
              <a:buFont typeface="Squada One"/>
              <a:buNone/>
              <a:defRPr sz="3000">
                <a:latin typeface="Squada One"/>
                <a:ea typeface="Squada One"/>
                <a:cs typeface="Squada One"/>
                <a:sym typeface="Squada One"/>
              </a:defRPr>
            </a:lvl2pPr>
            <a:lvl3pPr lvl="2" algn="ctr">
              <a:lnSpc>
                <a:spcPct val="100000"/>
              </a:lnSpc>
              <a:spcBef>
                <a:spcPts val="0"/>
              </a:spcBef>
              <a:spcAft>
                <a:spcPts val="0"/>
              </a:spcAft>
              <a:buSzPts val="3000"/>
              <a:buFont typeface="Squada One"/>
              <a:buNone/>
              <a:defRPr sz="3000">
                <a:latin typeface="Squada One"/>
                <a:ea typeface="Squada One"/>
                <a:cs typeface="Squada One"/>
                <a:sym typeface="Squada One"/>
              </a:defRPr>
            </a:lvl3pPr>
            <a:lvl4pPr lvl="3" algn="ctr">
              <a:lnSpc>
                <a:spcPct val="100000"/>
              </a:lnSpc>
              <a:spcBef>
                <a:spcPts val="0"/>
              </a:spcBef>
              <a:spcAft>
                <a:spcPts val="0"/>
              </a:spcAft>
              <a:buSzPts val="3000"/>
              <a:buFont typeface="Squada One"/>
              <a:buNone/>
              <a:defRPr sz="3000">
                <a:latin typeface="Squada One"/>
                <a:ea typeface="Squada One"/>
                <a:cs typeface="Squada One"/>
                <a:sym typeface="Squada One"/>
              </a:defRPr>
            </a:lvl4pPr>
            <a:lvl5pPr lvl="4" algn="ctr">
              <a:lnSpc>
                <a:spcPct val="100000"/>
              </a:lnSpc>
              <a:spcBef>
                <a:spcPts val="0"/>
              </a:spcBef>
              <a:spcAft>
                <a:spcPts val="0"/>
              </a:spcAft>
              <a:buSzPts val="3000"/>
              <a:buFont typeface="Squada One"/>
              <a:buNone/>
              <a:defRPr sz="3000">
                <a:latin typeface="Squada One"/>
                <a:ea typeface="Squada One"/>
                <a:cs typeface="Squada One"/>
                <a:sym typeface="Squada One"/>
              </a:defRPr>
            </a:lvl5pPr>
            <a:lvl6pPr lvl="5" algn="ctr">
              <a:lnSpc>
                <a:spcPct val="100000"/>
              </a:lnSpc>
              <a:spcBef>
                <a:spcPts val="0"/>
              </a:spcBef>
              <a:spcAft>
                <a:spcPts val="0"/>
              </a:spcAft>
              <a:buSzPts val="3000"/>
              <a:buFont typeface="Squada One"/>
              <a:buNone/>
              <a:defRPr sz="3000">
                <a:latin typeface="Squada One"/>
                <a:ea typeface="Squada One"/>
                <a:cs typeface="Squada One"/>
                <a:sym typeface="Squada One"/>
              </a:defRPr>
            </a:lvl6pPr>
            <a:lvl7pPr lvl="6" algn="ctr">
              <a:lnSpc>
                <a:spcPct val="100000"/>
              </a:lnSpc>
              <a:spcBef>
                <a:spcPts val="0"/>
              </a:spcBef>
              <a:spcAft>
                <a:spcPts val="0"/>
              </a:spcAft>
              <a:buSzPts val="3000"/>
              <a:buFont typeface="Squada One"/>
              <a:buNone/>
              <a:defRPr sz="3000">
                <a:latin typeface="Squada One"/>
                <a:ea typeface="Squada One"/>
                <a:cs typeface="Squada One"/>
                <a:sym typeface="Squada One"/>
              </a:defRPr>
            </a:lvl7pPr>
            <a:lvl8pPr lvl="7" algn="ctr">
              <a:lnSpc>
                <a:spcPct val="100000"/>
              </a:lnSpc>
              <a:spcBef>
                <a:spcPts val="0"/>
              </a:spcBef>
              <a:spcAft>
                <a:spcPts val="0"/>
              </a:spcAft>
              <a:buSzPts val="3000"/>
              <a:buFont typeface="Squada One"/>
              <a:buNone/>
              <a:defRPr sz="3000">
                <a:latin typeface="Squada One"/>
                <a:ea typeface="Squada One"/>
                <a:cs typeface="Squada One"/>
                <a:sym typeface="Squada One"/>
              </a:defRPr>
            </a:lvl8pPr>
            <a:lvl9pPr lvl="8" algn="ctr">
              <a:lnSpc>
                <a:spcPct val="100000"/>
              </a:lnSpc>
              <a:spcBef>
                <a:spcPts val="0"/>
              </a:spcBef>
              <a:spcAft>
                <a:spcPts val="0"/>
              </a:spcAft>
              <a:buSzPts val="3000"/>
              <a:buFont typeface="Squada One"/>
              <a:buNone/>
              <a:defRPr sz="3000">
                <a:latin typeface="Squada One"/>
                <a:ea typeface="Squada One"/>
                <a:cs typeface="Squada One"/>
                <a:sym typeface="Squada One"/>
              </a:defRPr>
            </a:lvl9pPr>
          </a:lstStyle>
          <a:p/>
        </p:txBody>
      </p:sp>
      <p:sp>
        <p:nvSpPr>
          <p:cNvPr id="354" name="Google Shape;354;gd71bba1f91_1_336"/>
          <p:cNvSpPr txBox="1"/>
          <p:nvPr>
            <p:ph idx="1" type="subTitle"/>
          </p:nvPr>
        </p:nvSpPr>
        <p:spPr>
          <a:xfrm>
            <a:off x="457275" y="3192525"/>
            <a:ext cx="8229600" cy="41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5" name="Shape 355"/>
        <p:cNvGrpSpPr/>
        <p:nvPr/>
      </p:nvGrpSpPr>
      <p:grpSpPr>
        <a:xfrm>
          <a:off x="0" y="0"/>
          <a:ext cx="0" cy="0"/>
          <a:chOff x="0" y="0"/>
          <a:chExt cx="0" cy="0"/>
        </a:xfrm>
      </p:grpSpPr>
      <p:sp>
        <p:nvSpPr>
          <p:cNvPr id="356" name="Google Shape;356;gd71bba1f91_1_3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gd71bba1f91_1_342"/>
          <p:cNvSpPr txBox="1"/>
          <p:nvPr>
            <p:ph type="ctrTitle"/>
          </p:nvPr>
        </p:nvSpPr>
        <p:spPr>
          <a:xfrm>
            <a:off x="4297175" y="2355550"/>
            <a:ext cx="4299000" cy="65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8" name="Google Shape;358;gd71bba1f91_1_342"/>
          <p:cNvSpPr txBox="1"/>
          <p:nvPr>
            <p:ph idx="2" type="title"/>
          </p:nvPr>
        </p:nvSpPr>
        <p:spPr>
          <a:xfrm>
            <a:off x="4297175" y="1317160"/>
            <a:ext cx="4299000" cy="109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0"/>
              <a:buNone/>
              <a:defRPr sz="100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59" name="Google Shape;359;gd71bba1f91_1_342"/>
          <p:cNvSpPr txBox="1"/>
          <p:nvPr>
            <p:ph idx="1" type="subTitle"/>
          </p:nvPr>
        </p:nvSpPr>
        <p:spPr>
          <a:xfrm>
            <a:off x="4297175" y="2900355"/>
            <a:ext cx="42990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360" name="Google Shape;360;gd71bba1f91_1_342"/>
          <p:cNvPicPr preferRelativeResize="0"/>
          <p:nvPr/>
        </p:nvPicPr>
        <p:blipFill rotWithShape="1">
          <a:blip r:embed="rId2">
            <a:alphaModFix/>
          </a:blip>
          <a:srcRect b="0" l="0" r="0" t="0"/>
          <a:stretch/>
        </p:blipFill>
        <p:spPr>
          <a:xfrm>
            <a:off x="16176" y="-501681"/>
            <a:ext cx="3802725" cy="3431200"/>
          </a:xfrm>
          <a:prstGeom prst="rect">
            <a:avLst/>
          </a:prstGeom>
          <a:noFill/>
          <a:ln>
            <a:noFill/>
          </a:ln>
        </p:spPr>
      </p:pic>
      <p:pic>
        <p:nvPicPr>
          <p:cNvPr id="361" name="Google Shape;361;gd71bba1f91_1_342"/>
          <p:cNvPicPr preferRelativeResize="0"/>
          <p:nvPr/>
        </p:nvPicPr>
        <p:blipFill rotWithShape="1">
          <a:blip r:embed="rId2">
            <a:alphaModFix/>
          </a:blip>
          <a:srcRect b="0" l="0" r="0" t="0"/>
          <a:stretch/>
        </p:blipFill>
        <p:spPr>
          <a:xfrm flipH="1" rot="10800000">
            <a:off x="10" y="2213744"/>
            <a:ext cx="3802725" cy="3431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2" name="Shape 362"/>
        <p:cNvGrpSpPr/>
        <p:nvPr/>
      </p:nvGrpSpPr>
      <p:grpSpPr>
        <a:xfrm>
          <a:off x="0" y="0"/>
          <a:ext cx="0" cy="0"/>
          <a:chOff x="0" y="0"/>
          <a:chExt cx="0" cy="0"/>
        </a:xfrm>
      </p:grpSpPr>
      <p:sp>
        <p:nvSpPr>
          <p:cNvPr id="363" name="Google Shape;363;gd71bba1f91_1_3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4" name="Google Shape;364;gd71bba1f91_1_349"/>
          <p:cNvPicPr preferRelativeResize="0"/>
          <p:nvPr/>
        </p:nvPicPr>
        <p:blipFill rotWithShape="1">
          <a:blip r:embed="rId2">
            <a:alphaModFix/>
          </a:blip>
          <a:srcRect b="0" l="0" r="0" t="0"/>
          <a:stretch/>
        </p:blipFill>
        <p:spPr>
          <a:xfrm>
            <a:off x="-580849" y="-923890"/>
            <a:ext cx="2300675" cy="2075900"/>
          </a:xfrm>
          <a:prstGeom prst="rect">
            <a:avLst/>
          </a:prstGeom>
          <a:noFill/>
          <a:ln>
            <a:noFill/>
          </a:ln>
        </p:spPr>
      </p:pic>
      <p:pic>
        <p:nvPicPr>
          <p:cNvPr id="365" name="Google Shape;365;gd71bba1f91_1_349"/>
          <p:cNvPicPr preferRelativeResize="0"/>
          <p:nvPr/>
        </p:nvPicPr>
        <p:blipFill rotWithShape="1">
          <a:blip r:embed="rId2">
            <a:alphaModFix/>
          </a:blip>
          <a:srcRect b="0" l="0" r="0" t="0"/>
          <a:stretch/>
        </p:blipFill>
        <p:spPr>
          <a:xfrm rot="10800000">
            <a:off x="7251655" y="3988100"/>
            <a:ext cx="2300675" cy="2075900"/>
          </a:xfrm>
          <a:prstGeom prst="rect">
            <a:avLst/>
          </a:prstGeom>
          <a:noFill/>
          <a:ln>
            <a:noFill/>
          </a:ln>
        </p:spPr>
      </p:pic>
      <p:sp>
        <p:nvSpPr>
          <p:cNvPr id="366" name="Google Shape;366;gd71bba1f91_1_349"/>
          <p:cNvSpPr txBox="1"/>
          <p:nvPr>
            <p:ph type="ctrTitle"/>
          </p:nvPr>
        </p:nvSpPr>
        <p:spPr>
          <a:xfrm flipH="1">
            <a:off x="502200" y="445025"/>
            <a:ext cx="81846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67" name="Google Shape;367;gd71bba1f91_1_349"/>
          <p:cNvSpPr txBox="1"/>
          <p:nvPr>
            <p:ph idx="1" type="subTitle"/>
          </p:nvPr>
        </p:nvSpPr>
        <p:spPr>
          <a:xfrm>
            <a:off x="1255350" y="1454625"/>
            <a:ext cx="6633300" cy="324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1200"/>
              <a:buFont typeface="Livvic"/>
              <a:buAutoNum type="arabicPeriod"/>
              <a:defRPr sz="1200"/>
            </a:lvl1pPr>
            <a:lvl2pPr lvl="1" algn="l">
              <a:lnSpc>
                <a:spcPct val="100000"/>
              </a:lnSpc>
              <a:spcBef>
                <a:spcPts val="0"/>
              </a:spcBef>
              <a:spcAft>
                <a:spcPts val="0"/>
              </a:spcAft>
              <a:buSzPts val="1200"/>
              <a:buAutoNum type="alphaLcPeriod"/>
              <a:defRPr sz="1200"/>
            </a:lvl2pPr>
            <a:lvl3pPr lvl="2" algn="l">
              <a:lnSpc>
                <a:spcPct val="100000"/>
              </a:lnSpc>
              <a:spcBef>
                <a:spcPts val="0"/>
              </a:spcBef>
              <a:spcAft>
                <a:spcPts val="0"/>
              </a:spcAft>
              <a:buSzPts val="1200"/>
              <a:buAutoNum type="romanLcPeriod"/>
              <a:defRPr sz="1200"/>
            </a:lvl3pPr>
            <a:lvl4pPr lvl="3" algn="l">
              <a:lnSpc>
                <a:spcPct val="100000"/>
              </a:lnSpc>
              <a:spcBef>
                <a:spcPts val="0"/>
              </a:spcBef>
              <a:spcAft>
                <a:spcPts val="0"/>
              </a:spcAft>
              <a:buSzPts val="1200"/>
              <a:buAutoNum type="arabicPeriod"/>
              <a:defRPr sz="1200"/>
            </a:lvl4pPr>
            <a:lvl5pPr lvl="4" algn="l">
              <a:lnSpc>
                <a:spcPct val="100000"/>
              </a:lnSpc>
              <a:spcBef>
                <a:spcPts val="0"/>
              </a:spcBef>
              <a:spcAft>
                <a:spcPts val="0"/>
              </a:spcAft>
              <a:buSzPts val="1200"/>
              <a:buAutoNum type="alphaLcPeriod"/>
              <a:defRPr sz="1200"/>
            </a:lvl5pPr>
            <a:lvl6pPr lvl="5" algn="l">
              <a:lnSpc>
                <a:spcPct val="100000"/>
              </a:lnSpc>
              <a:spcBef>
                <a:spcPts val="0"/>
              </a:spcBef>
              <a:spcAft>
                <a:spcPts val="0"/>
              </a:spcAft>
              <a:buSzPts val="1200"/>
              <a:buAutoNum type="romanLcPeriod"/>
              <a:defRPr sz="1200"/>
            </a:lvl6pPr>
            <a:lvl7pPr lvl="6" algn="l">
              <a:lnSpc>
                <a:spcPct val="100000"/>
              </a:lnSpc>
              <a:spcBef>
                <a:spcPts val="0"/>
              </a:spcBef>
              <a:spcAft>
                <a:spcPts val="0"/>
              </a:spcAft>
              <a:buSzPts val="1200"/>
              <a:buAutoNum type="arabicPeriod"/>
              <a:defRPr sz="1200"/>
            </a:lvl7pPr>
            <a:lvl8pPr lvl="7" algn="l">
              <a:lnSpc>
                <a:spcPct val="100000"/>
              </a:lnSpc>
              <a:spcBef>
                <a:spcPts val="0"/>
              </a:spcBef>
              <a:spcAft>
                <a:spcPts val="0"/>
              </a:spcAft>
              <a:buSzPts val="1200"/>
              <a:buAutoNum type="alphaLcPeriod"/>
              <a:defRPr sz="1200"/>
            </a:lvl8pPr>
            <a:lvl9pPr lvl="8" algn="l">
              <a:lnSpc>
                <a:spcPct val="100000"/>
              </a:lnSpc>
              <a:spcBef>
                <a:spcPts val="0"/>
              </a:spcBef>
              <a:spcAft>
                <a:spcPts val="0"/>
              </a:spcAft>
              <a:buSzPts val="1200"/>
              <a:buAutoNum type="romanLcPeriod"/>
              <a:defRPr sz="12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8" name="Shape 368"/>
        <p:cNvGrpSpPr/>
        <p:nvPr/>
      </p:nvGrpSpPr>
      <p:grpSpPr>
        <a:xfrm>
          <a:off x="0" y="0"/>
          <a:ext cx="0" cy="0"/>
          <a:chOff x="0" y="0"/>
          <a:chExt cx="0" cy="0"/>
        </a:xfrm>
      </p:grpSpPr>
      <p:sp>
        <p:nvSpPr>
          <p:cNvPr id="369" name="Google Shape;369;gd71bba1f91_1_3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gd71bba1f91_1_355"/>
          <p:cNvSpPr txBox="1"/>
          <p:nvPr>
            <p:ph idx="1" type="subTitle"/>
          </p:nvPr>
        </p:nvSpPr>
        <p:spPr>
          <a:xfrm>
            <a:off x="2336850" y="2792565"/>
            <a:ext cx="2085600" cy="119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71" name="Google Shape;371;gd71bba1f91_1_355"/>
          <p:cNvSpPr txBox="1"/>
          <p:nvPr>
            <p:ph idx="2" type="subTitle"/>
          </p:nvPr>
        </p:nvSpPr>
        <p:spPr>
          <a:xfrm>
            <a:off x="4721650" y="2781757"/>
            <a:ext cx="2085600" cy="119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72" name="Google Shape;372;gd71bba1f91_1_355"/>
          <p:cNvSpPr txBox="1"/>
          <p:nvPr>
            <p:ph type="ctrTitle"/>
          </p:nvPr>
        </p:nvSpPr>
        <p:spPr>
          <a:xfrm flipH="1">
            <a:off x="4721600" y="462755"/>
            <a:ext cx="3673200" cy="1307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73" name="Google Shape;373;gd71bba1f91_1_355"/>
          <p:cNvSpPr txBox="1"/>
          <p:nvPr>
            <p:ph idx="3" type="ctrTitle"/>
          </p:nvPr>
        </p:nvSpPr>
        <p:spPr>
          <a:xfrm>
            <a:off x="2229313" y="2629926"/>
            <a:ext cx="2300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74" name="Google Shape;374;gd71bba1f91_1_355"/>
          <p:cNvSpPr txBox="1"/>
          <p:nvPr>
            <p:ph idx="4" type="ctrTitle"/>
          </p:nvPr>
        </p:nvSpPr>
        <p:spPr>
          <a:xfrm>
            <a:off x="4572000" y="2629926"/>
            <a:ext cx="2384700" cy="26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375" name="Google Shape;375;gd71bba1f91_1_355"/>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376" name="Google Shape;376;gd71bba1f91_1_355"/>
          <p:cNvSpPr/>
          <p:nvPr/>
        </p:nvSpPr>
        <p:spPr>
          <a:xfrm rot="5400000">
            <a:off x="2050488" y="1999184"/>
            <a:ext cx="2658200" cy="2384800"/>
          </a:xfrm>
          <a:prstGeom prst="flowChartPreparation">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d71bba1f91_1_355"/>
          <p:cNvSpPr/>
          <p:nvPr/>
        </p:nvSpPr>
        <p:spPr>
          <a:xfrm rot="5400000">
            <a:off x="4435288" y="1999174"/>
            <a:ext cx="2658200" cy="238480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8" name="Shape 378"/>
        <p:cNvGrpSpPr/>
        <p:nvPr/>
      </p:nvGrpSpPr>
      <p:grpSpPr>
        <a:xfrm>
          <a:off x="0" y="0"/>
          <a:ext cx="0" cy="0"/>
          <a:chOff x="0" y="0"/>
          <a:chExt cx="0" cy="0"/>
        </a:xfrm>
      </p:grpSpPr>
      <p:sp>
        <p:nvSpPr>
          <p:cNvPr id="379" name="Google Shape;379;gd71bba1f91_1_3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gd71bba1f91_1_365"/>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381" name="Google Shape;381;gd71bba1f91_1_365"/>
          <p:cNvPicPr preferRelativeResize="0"/>
          <p:nvPr/>
        </p:nvPicPr>
        <p:blipFill rotWithShape="1">
          <a:blip r:embed="rId2">
            <a:alphaModFix/>
          </a:blip>
          <a:srcRect b="0" l="0" r="0" t="0"/>
          <a:stretch/>
        </p:blipFill>
        <p:spPr>
          <a:xfrm>
            <a:off x="0" y="0"/>
            <a:ext cx="2300675" cy="2075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2" name="Shape 382"/>
        <p:cNvGrpSpPr/>
        <p:nvPr/>
      </p:nvGrpSpPr>
      <p:grpSpPr>
        <a:xfrm>
          <a:off x="0" y="0"/>
          <a:ext cx="0" cy="0"/>
          <a:chOff x="0" y="0"/>
          <a:chExt cx="0" cy="0"/>
        </a:xfrm>
      </p:grpSpPr>
      <p:sp>
        <p:nvSpPr>
          <p:cNvPr id="383" name="Google Shape;383;gd71bba1f91_1_3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84" name="Google Shape;384;gd71bba1f91_1_369"/>
          <p:cNvPicPr preferRelativeResize="0"/>
          <p:nvPr/>
        </p:nvPicPr>
        <p:blipFill rotWithShape="1">
          <a:blip r:embed="rId2">
            <a:alphaModFix/>
          </a:blip>
          <a:srcRect b="0" l="0" r="0" t="0"/>
          <a:stretch/>
        </p:blipFill>
        <p:spPr>
          <a:xfrm>
            <a:off x="0" y="0"/>
            <a:ext cx="2300675" cy="2075900"/>
          </a:xfrm>
          <a:prstGeom prst="rect">
            <a:avLst/>
          </a:prstGeom>
          <a:noFill/>
          <a:ln>
            <a:noFill/>
          </a:ln>
        </p:spPr>
      </p:pic>
      <p:pic>
        <p:nvPicPr>
          <p:cNvPr id="385" name="Google Shape;385;gd71bba1f91_1_369"/>
          <p:cNvPicPr preferRelativeResize="0"/>
          <p:nvPr/>
        </p:nvPicPr>
        <p:blipFill rotWithShape="1">
          <a:blip r:embed="rId2">
            <a:alphaModFix/>
          </a:blip>
          <a:srcRect b="0" l="0" r="0" t="0"/>
          <a:stretch/>
        </p:blipFill>
        <p:spPr>
          <a:xfrm rot="10800000">
            <a:off x="6843325" y="3067600"/>
            <a:ext cx="2300675" cy="2075900"/>
          </a:xfrm>
          <a:prstGeom prst="rect">
            <a:avLst/>
          </a:prstGeom>
          <a:noFill/>
          <a:ln>
            <a:noFill/>
          </a:ln>
        </p:spPr>
      </p:pic>
      <p:sp>
        <p:nvSpPr>
          <p:cNvPr id="386" name="Google Shape;386;gd71bba1f91_1_369"/>
          <p:cNvSpPr txBox="1"/>
          <p:nvPr>
            <p:ph type="ctrTitle"/>
          </p:nvPr>
        </p:nvSpPr>
        <p:spPr>
          <a:xfrm flipH="1">
            <a:off x="355600" y="2236500"/>
            <a:ext cx="39561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387" name="Google Shape;387;gd71bba1f91_1_369"/>
          <p:cNvSpPr txBox="1"/>
          <p:nvPr>
            <p:ph idx="1" type="subTitle"/>
          </p:nvPr>
        </p:nvSpPr>
        <p:spPr>
          <a:xfrm>
            <a:off x="4825200" y="1728900"/>
            <a:ext cx="2490300" cy="168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1200"/>
              <a:buNone/>
              <a:defRPr sz="14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cxnSp>
        <p:nvCxnSpPr>
          <p:cNvPr id="388" name="Google Shape;388;gd71bba1f91_1_369"/>
          <p:cNvCxnSpPr/>
          <p:nvPr/>
        </p:nvCxnSpPr>
        <p:spPr>
          <a:xfrm>
            <a:off x="4572000" y="1228200"/>
            <a:ext cx="0" cy="26871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9" name="Shape 389"/>
        <p:cNvGrpSpPr/>
        <p:nvPr/>
      </p:nvGrpSpPr>
      <p:grpSpPr>
        <a:xfrm>
          <a:off x="0" y="0"/>
          <a:ext cx="0" cy="0"/>
          <a:chOff x="0" y="0"/>
          <a:chExt cx="0" cy="0"/>
        </a:xfrm>
      </p:grpSpPr>
      <p:sp>
        <p:nvSpPr>
          <p:cNvPr id="390" name="Google Shape;390;gd71bba1f91_1_3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gd71bba1f91_1_376"/>
          <p:cNvSpPr txBox="1"/>
          <p:nvPr>
            <p:ph idx="1" type="subTitle"/>
          </p:nvPr>
        </p:nvSpPr>
        <p:spPr>
          <a:xfrm>
            <a:off x="1028700" y="1289662"/>
            <a:ext cx="2857500" cy="51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92" name="Google Shape;392;gd71bba1f91_1_376"/>
          <p:cNvSpPr txBox="1"/>
          <p:nvPr>
            <p:ph type="ctrTitle"/>
          </p:nvPr>
        </p:nvSpPr>
        <p:spPr>
          <a:xfrm flipH="1">
            <a:off x="1028700" y="451462"/>
            <a:ext cx="2857500" cy="83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800"/>
              <a:buNone/>
              <a:defRPr sz="5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393" name="Google Shape;393;gd71bba1f91_1_376"/>
          <p:cNvPicPr preferRelativeResize="0"/>
          <p:nvPr/>
        </p:nvPicPr>
        <p:blipFill rotWithShape="1">
          <a:blip r:embed="rId2">
            <a:alphaModFix/>
          </a:blip>
          <a:srcRect b="0" l="0" r="0" t="0"/>
          <a:stretch/>
        </p:blipFill>
        <p:spPr>
          <a:xfrm rot="5400000">
            <a:off x="-751762" y="3062175"/>
            <a:ext cx="3802725" cy="3431200"/>
          </a:xfrm>
          <a:prstGeom prst="rect">
            <a:avLst/>
          </a:prstGeom>
          <a:noFill/>
          <a:ln>
            <a:noFill/>
          </a:ln>
        </p:spPr>
      </p:pic>
      <p:pic>
        <p:nvPicPr>
          <p:cNvPr id="394" name="Google Shape;394;gd71bba1f91_1_376"/>
          <p:cNvPicPr preferRelativeResize="0"/>
          <p:nvPr/>
        </p:nvPicPr>
        <p:blipFill rotWithShape="1">
          <a:blip r:embed="rId2">
            <a:alphaModFix/>
          </a:blip>
          <a:srcRect b="0" l="0" r="0" t="0"/>
          <a:stretch/>
        </p:blipFill>
        <p:spPr>
          <a:xfrm>
            <a:off x="-1718562" y="-1160625"/>
            <a:ext cx="3802725" cy="3431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5" name="Shape 395"/>
        <p:cNvGrpSpPr/>
        <p:nvPr/>
      </p:nvGrpSpPr>
      <p:grpSpPr>
        <a:xfrm>
          <a:off x="0" y="0"/>
          <a:ext cx="0" cy="0"/>
          <a:chOff x="0" y="0"/>
          <a:chExt cx="0" cy="0"/>
        </a:xfrm>
      </p:grpSpPr>
      <p:sp>
        <p:nvSpPr>
          <p:cNvPr id="396" name="Google Shape;396;gd71bba1f91_1_382"/>
          <p:cNvSpPr txBox="1"/>
          <p:nvPr>
            <p:ph idx="1" type="subTitle"/>
          </p:nvPr>
        </p:nvSpPr>
        <p:spPr>
          <a:xfrm>
            <a:off x="2101725" y="3712858"/>
            <a:ext cx="21750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97" name="Google Shape;397;gd71bba1f91_1_382"/>
          <p:cNvSpPr txBox="1"/>
          <p:nvPr>
            <p:ph idx="2" type="subTitle"/>
          </p:nvPr>
        </p:nvSpPr>
        <p:spPr>
          <a:xfrm>
            <a:off x="4789400" y="3715662"/>
            <a:ext cx="21750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98" name="Google Shape;398;gd71bba1f91_1_382"/>
          <p:cNvSpPr txBox="1"/>
          <p:nvPr>
            <p:ph idx="3" type="subTitle"/>
          </p:nvPr>
        </p:nvSpPr>
        <p:spPr>
          <a:xfrm>
            <a:off x="2101725" y="3396845"/>
            <a:ext cx="21750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399" name="Google Shape;399;gd71bba1f91_1_382"/>
          <p:cNvSpPr txBox="1"/>
          <p:nvPr>
            <p:ph idx="4" type="subTitle"/>
          </p:nvPr>
        </p:nvSpPr>
        <p:spPr>
          <a:xfrm>
            <a:off x="4789400" y="3395392"/>
            <a:ext cx="21570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pic>
        <p:nvPicPr>
          <p:cNvPr id="400" name="Google Shape;400;gd71bba1f91_1_382"/>
          <p:cNvPicPr preferRelativeResize="0"/>
          <p:nvPr/>
        </p:nvPicPr>
        <p:blipFill rotWithShape="1">
          <a:blip r:embed="rId2">
            <a:alphaModFix/>
          </a:blip>
          <a:srcRect b="0" l="0" r="0" t="0"/>
          <a:stretch/>
        </p:blipFill>
        <p:spPr>
          <a:xfrm>
            <a:off x="0" y="-228600"/>
            <a:ext cx="2300675" cy="2075900"/>
          </a:xfrm>
          <a:prstGeom prst="rect">
            <a:avLst/>
          </a:prstGeom>
          <a:noFill/>
          <a:ln>
            <a:noFill/>
          </a:ln>
        </p:spPr>
      </p:pic>
      <p:pic>
        <p:nvPicPr>
          <p:cNvPr id="401" name="Google Shape;401;gd71bba1f91_1_382"/>
          <p:cNvPicPr preferRelativeResize="0"/>
          <p:nvPr/>
        </p:nvPicPr>
        <p:blipFill rotWithShape="1">
          <a:blip r:embed="rId2">
            <a:alphaModFix/>
          </a:blip>
          <a:srcRect b="0" l="0" r="0" t="0"/>
          <a:stretch/>
        </p:blipFill>
        <p:spPr>
          <a:xfrm flipH="1">
            <a:off x="6843325" y="-228600"/>
            <a:ext cx="2300675" cy="2075900"/>
          </a:xfrm>
          <a:prstGeom prst="rect">
            <a:avLst/>
          </a:prstGeom>
          <a:noFill/>
          <a:ln>
            <a:noFill/>
          </a:ln>
        </p:spPr>
      </p:pic>
      <p:pic>
        <p:nvPicPr>
          <p:cNvPr id="402" name="Google Shape;402;gd71bba1f91_1_382"/>
          <p:cNvPicPr preferRelativeResize="0"/>
          <p:nvPr/>
        </p:nvPicPr>
        <p:blipFill rotWithShape="1">
          <a:blip r:embed="rId2">
            <a:alphaModFix/>
          </a:blip>
          <a:srcRect b="0" l="0" r="0" t="0"/>
          <a:stretch/>
        </p:blipFill>
        <p:spPr>
          <a:xfrm flipH="1" rot="10800000">
            <a:off x="0" y="3997725"/>
            <a:ext cx="2300675" cy="2075900"/>
          </a:xfrm>
          <a:prstGeom prst="rect">
            <a:avLst/>
          </a:prstGeom>
          <a:noFill/>
          <a:ln>
            <a:noFill/>
          </a:ln>
        </p:spPr>
      </p:pic>
      <p:pic>
        <p:nvPicPr>
          <p:cNvPr id="403" name="Google Shape;403;gd71bba1f91_1_382"/>
          <p:cNvPicPr preferRelativeResize="0"/>
          <p:nvPr/>
        </p:nvPicPr>
        <p:blipFill rotWithShape="1">
          <a:blip r:embed="rId2">
            <a:alphaModFix/>
          </a:blip>
          <a:srcRect b="0" l="0" r="0" t="0"/>
          <a:stretch/>
        </p:blipFill>
        <p:spPr>
          <a:xfrm rot="10800000">
            <a:off x="6843325" y="3997725"/>
            <a:ext cx="2300675" cy="2075900"/>
          </a:xfrm>
          <a:prstGeom prst="rect">
            <a:avLst/>
          </a:prstGeom>
          <a:noFill/>
          <a:ln>
            <a:noFill/>
          </a:ln>
        </p:spPr>
      </p:pic>
      <p:sp>
        <p:nvSpPr>
          <p:cNvPr id="404" name="Google Shape;404;gd71bba1f91_1_382"/>
          <p:cNvSpPr txBox="1"/>
          <p:nvPr>
            <p:ph type="ctrTitle"/>
          </p:nvPr>
        </p:nvSpPr>
        <p:spPr>
          <a:xfrm flipH="1">
            <a:off x="457200" y="445025"/>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405" name="Google Shape;405;gd71bba1f91_1_3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6" name="Shape 406"/>
        <p:cNvGrpSpPr/>
        <p:nvPr/>
      </p:nvGrpSpPr>
      <p:grpSpPr>
        <a:xfrm>
          <a:off x="0" y="0"/>
          <a:ext cx="0" cy="0"/>
          <a:chOff x="0" y="0"/>
          <a:chExt cx="0" cy="0"/>
        </a:xfrm>
      </p:grpSpPr>
      <p:sp>
        <p:nvSpPr>
          <p:cNvPr id="407" name="Google Shape;407;gd71bba1f91_1_3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gd71bba1f91_1_392"/>
          <p:cNvSpPr txBox="1"/>
          <p:nvPr>
            <p:ph type="ctrTitle"/>
          </p:nvPr>
        </p:nvSpPr>
        <p:spPr>
          <a:xfrm flipH="1">
            <a:off x="1187500" y="445025"/>
            <a:ext cx="6784500" cy="172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800"/>
              <a:buNone/>
              <a:defRPr sz="5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409" name="Google Shape;409;gd71bba1f91_1_392"/>
          <p:cNvPicPr preferRelativeResize="0"/>
          <p:nvPr/>
        </p:nvPicPr>
        <p:blipFill rotWithShape="1">
          <a:blip r:embed="rId2">
            <a:alphaModFix/>
          </a:blip>
          <a:srcRect b="0" l="0" r="0" t="0"/>
          <a:stretch/>
        </p:blipFill>
        <p:spPr>
          <a:xfrm rot="5400000">
            <a:off x="-751762" y="3062175"/>
            <a:ext cx="3802725" cy="3431200"/>
          </a:xfrm>
          <a:prstGeom prst="rect">
            <a:avLst/>
          </a:prstGeom>
          <a:noFill/>
          <a:ln>
            <a:noFill/>
          </a:ln>
        </p:spPr>
      </p:pic>
      <p:pic>
        <p:nvPicPr>
          <p:cNvPr id="410" name="Google Shape;410;gd71bba1f91_1_392"/>
          <p:cNvPicPr preferRelativeResize="0"/>
          <p:nvPr/>
        </p:nvPicPr>
        <p:blipFill rotWithShape="1">
          <a:blip r:embed="rId2">
            <a:alphaModFix/>
          </a:blip>
          <a:srcRect b="0" l="0" r="0" t="0"/>
          <a:stretch/>
        </p:blipFill>
        <p:spPr>
          <a:xfrm>
            <a:off x="-1718562" y="-1160625"/>
            <a:ext cx="3802725" cy="34312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1" name="Shape 411"/>
        <p:cNvGrpSpPr/>
        <p:nvPr/>
      </p:nvGrpSpPr>
      <p:grpSpPr>
        <a:xfrm>
          <a:off x="0" y="0"/>
          <a:ext cx="0" cy="0"/>
          <a:chOff x="0" y="0"/>
          <a:chExt cx="0" cy="0"/>
        </a:xfrm>
      </p:grpSpPr>
      <p:sp>
        <p:nvSpPr>
          <p:cNvPr id="412" name="Google Shape;412;gd71bba1f91_1_3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3" name="Google Shape;413;gd71bba1f91_1_397"/>
          <p:cNvSpPr txBox="1"/>
          <p:nvPr>
            <p:ph hasCustomPrompt="1" type="title"/>
          </p:nvPr>
        </p:nvSpPr>
        <p:spPr>
          <a:xfrm>
            <a:off x="539999" y="1400065"/>
            <a:ext cx="8064000" cy="178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0"/>
              <a:buNone/>
              <a:defRPr sz="11500"/>
            </a:lvl1pPr>
            <a:lvl2pPr lvl="1"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5400"/>
              <a:buFont typeface="Fira Sans Extra Condensed Medium"/>
              <a:buNone/>
              <a:defRPr sz="5400">
                <a:latin typeface="Fira Sans Extra Condensed Medium"/>
                <a:ea typeface="Fira Sans Extra Condensed Medium"/>
                <a:cs typeface="Fira Sans Extra Condensed Medium"/>
                <a:sym typeface="Fira Sans Extra Condensed Medium"/>
              </a:defRPr>
            </a:lvl9pPr>
          </a:lstStyle>
          <a:p>
            <a:r>
              <a:t>xx%</a:t>
            </a:r>
          </a:p>
        </p:txBody>
      </p:sp>
      <p:sp>
        <p:nvSpPr>
          <p:cNvPr id="414" name="Google Shape;414;gd71bba1f91_1_397"/>
          <p:cNvSpPr txBox="1"/>
          <p:nvPr>
            <p:ph idx="1" type="subTitle"/>
          </p:nvPr>
        </p:nvSpPr>
        <p:spPr>
          <a:xfrm>
            <a:off x="537375" y="3235240"/>
            <a:ext cx="8066700" cy="3948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sz="1600"/>
            </a:lvl1pPr>
            <a:lvl2pPr lvl="1" algn="l">
              <a:lnSpc>
                <a:spcPct val="115000"/>
              </a:lnSpc>
              <a:spcBef>
                <a:spcPts val="1600"/>
              </a:spcBef>
              <a:spcAft>
                <a:spcPts val="0"/>
              </a:spcAft>
              <a:buSzPts val="1600"/>
              <a:buNone/>
              <a:defRPr sz="1600"/>
            </a:lvl2pPr>
            <a:lvl3pPr lvl="2" algn="l">
              <a:lnSpc>
                <a:spcPct val="115000"/>
              </a:lnSpc>
              <a:spcBef>
                <a:spcPts val="1600"/>
              </a:spcBef>
              <a:spcAft>
                <a:spcPts val="0"/>
              </a:spcAft>
              <a:buSzPts val="1600"/>
              <a:buNone/>
              <a:defRPr sz="1600"/>
            </a:lvl3pPr>
            <a:lvl4pPr lvl="3" algn="l">
              <a:lnSpc>
                <a:spcPct val="115000"/>
              </a:lnSpc>
              <a:spcBef>
                <a:spcPts val="1600"/>
              </a:spcBef>
              <a:spcAft>
                <a:spcPts val="0"/>
              </a:spcAft>
              <a:buSzPts val="1600"/>
              <a:buNone/>
              <a:defRPr sz="1600"/>
            </a:lvl4pPr>
            <a:lvl5pPr lvl="4" algn="l">
              <a:lnSpc>
                <a:spcPct val="115000"/>
              </a:lnSpc>
              <a:spcBef>
                <a:spcPts val="1600"/>
              </a:spcBef>
              <a:spcAft>
                <a:spcPts val="0"/>
              </a:spcAft>
              <a:buSzPts val="1600"/>
              <a:buNone/>
              <a:defRPr sz="1600"/>
            </a:lvl5pPr>
            <a:lvl6pPr lvl="5" algn="l">
              <a:lnSpc>
                <a:spcPct val="115000"/>
              </a:lnSpc>
              <a:spcBef>
                <a:spcPts val="1600"/>
              </a:spcBef>
              <a:spcAft>
                <a:spcPts val="0"/>
              </a:spcAft>
              <a:buSzPts val="1600"/>
              <a:buNone/>
              <a:defRPr sz="1600"/>
            </a:lvl6pPr>
            <a:lvl7pPr lvl="6" algn="l">
              <a:lnSpc>
                <a:spcPct val="115000"/>
              </a:lnSpc>
              <a:spcBef>
                <a:spcPts val="1600"/>
              </a:spcBef>
              <a:spcAft>
                <a:spcPts val="0"/>
              </a:spcAft>
              <a:buSzPts val="1600"/>
              <a:buNone/>
              <a:defRPr sz="1600"/>
            </a:lvl7pPr>
            <a:lvl8pPr lvl="7" algn="l">
              <a:lnSpc>
                <a:spcPct val="115000"/>
              </a:lnSpc>
              <a:spcBef>
                <a:spcPts val="1600"/>
              </a:spcBef>
              <a:spcAft>
                <a:spcPts val="0"/>
              </a:spcAft>
              <a:buSzPts val="1600"/>
              <a:buNone/>
              <a:defRPr sz="1600"/>
            </a:lvl8pPr>
            <a:lvl9pPr lvl="8" algn="l">
              <a:lnSpc>
                <a:spcPct val="115000"/>
              </a:lnSpc>
              <a:spcBef>
                <a:spcPts val="1600"/>
              </a:spcBef>
              <a:spcAft>
                <a:spcPts val="1600"/>
              </a:spcAft>
              <a:buSzPts val="1600"/>
              <a:buNone/>
              <a:defRPr sz="1600"/>
            </a:lvl9pPr>
          </a:lstStyle>
          <a:p/>
        </p:txBody>
      </p:sp>
      <p:pic>
        <p:nvPicPr>
          <p:cNvPr id="415" name="Google Shape;415;gd71bba1f91_1_397"/>
          <p:cNvPicPr preferRelativeResize="0"/>
          <p:nvPr/>
        </p:nvPicPr>
        <p:blipFill rotWithShape="1">
          <a:blip r:embed="rId2">
            <a:alphaModFix/>
          </a:blip>
          <a:srcRect b="0" l="0" r="0" t="0"/>
          <a:stretch/>
        </p:blipFill>
        <p:spPr>
          <a:xfrm flipH="1">
            <a:off x="6945663" y="-346987"/>
            <a:ext cx="2300675" cy="2075900"/>
          </a:xfrm>
          <a:prstGeom prst="rect">
            <a:avLst/>
          </a:prstGeom>
          <a:noFill/>
          <a:ln>
            <a:noFill/>
          </a:ln>
        </p:spPr>
      </p:pic>
      <p:pic>
        <p:nvPicPr>
          <p:cNvPr id="416" name="Google Shape;416;gd71bba1f91_1_397"/>
          <p:cNvPicPr preferRelativeResize="0"/>
          <p:nvPr/>
        </p:nvPicPr>
        <p:blipFill rotWithShape="1">
          <a:blip r:embed="rId2">
            <a:alphaModFix/>
          </a:blip>
          <a:srcRect b="0" l="0" r="0" t="0"/>
          <a:stretch/>
        </p:blipFill>
        <p:spPr>
          <a:xfrm flipH="1" rot="10800000">
            <a:off x="0" y="3414791"/>
            <a:ext cx="2300675" cy="2075900"/>
          </a:xfrm>
          <a:prstGeom prst="rect">
            <a:avLst/>
          </a:prstGeom>
          <a:noFill/>
          <a:ln>
            <a:noFill/>
          </a:ln>
        </p:spPr>
      </p:pic>
      <p:pic>
        <p:nvPicPr>
          <p:cNvPr id="417" name="Google Shape;417;gd71bba1f91_1_397"/>
          <p:cNvPicPr preferRelativeResize="0"/>
          <p:nvPr/>
        </p:nvPicPr>
        <p:blipFill rotWithShape="1">
          <a:blip r:embed="rId2">
            <a:alphaModFix/>
          </a:blip>
          <a:srcRect b="0" l="0" r="0" t="0"/>
          <a:stretch/>
        </p:blipFill>
        <p:spPr>
          <a:xfrm flipH="1" rot="10800000">
            <a:off x="-104897" y="-695083"/>
            <a:ext cx="2300675" cy="2075900"/>
          </a:xfrm>
          <a:prstGeom prst="rect">
            <a:avLst/>
          </a:prstGeom>
          <a:noFill/>
          <a:ln>
            <a:noFill/>
          </a:ln>
        </p:spPr>
      </p:pic>
      <p:pic>
        <p:nvPicPr>
          <p:cNvPr id="418" name="Google Shape;418;gd71bba1f91_1_397"/>
          <p:cNvPicPr preferRelativeResize="0"/>
          <p:nvPr/>
        </p:nvPicPr>
        <p:blipFill rotWithShape="1">
          <a:blip r:embed="rId2">
            <a:alphaModFix/>
          </a:blip>
          <a:srcRect b="0" l="0" r="0" t="0"/>
          <a:stretch/>
        </p:blipFill>
        <p:spPr>
          <a:xfrm flipH="1">
            <a:off x="6945663" y="3773854"/>
            <a:ext cx="2300675" cy="2075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41" name="Shape 41"/>
        <p:cNvGrpSpPr/>
        <p:nvPr/>
      </p:nvGrpSpPr>
      <p:grpSpPr>
        <a:xfrm>
          <a:off x="0" y="0"/>
          <a:ext cx="0" cy="0"/>
          <a:chOff x="0" y="0"/>
          <a:chExt cx="0" cy="0"/>
        </a:xfrm>
      </p:grpSpPr>
      <p:sp>
        <p:nvSpPr>
          <p:cNvPr id="42" name="Google Shape;42;p56"/>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3" name="Google Shape;43;p56"/>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44" name="Google Shape;44;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9" name="Shape 419"/>
        <p:cNvGrpSpPr/>
        <p:nvPr/>
      </p:nvGrpSpPr>
      <p:grpSpPr>
        <a:xfrm>
          <a:off x="0" y="0"/>
          <a:ext cx="0" cy="0"/>
          <a:chOff x="0" y="0"/>
          <a:chExt cx="0" cy="0"/>
        </a:xfrm>
      </p:grpSpPr>
      <p:sp>
        <p:nvSpPr>
          <p:cNvPr id="420" name="Google Shape;420;gd71bba1f91_1_4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9">
    <p:spTree>
      <p:nvGrpSpPr>
        <p:cNvPr id="421" name="Shape 421"/>
        <p:cNvGrpSpPr/>
        <p:nvPr/>
      </p:nvGrpSpPr>
      <p:grpSpPr>
        <a:xfrm>
          <a:off x="0" y="0"/>
          <a:ext cx="0" cy="0"/>
          <a:chOff x="0" y="0"/>
          <a:chExt cx="0" cy="0"/>
        </a:xfrm>
      </p:grpSpPr>
      <p:sp>
        <p:nvSpPr>
          <p:cNvPr id="422" name="Google Shape;422;gd71bba1f91_1_421"/>
          <p:cNvSpPr txBox="1"/>
          <p:nvPr>
            <p:ph idx="1" type="subTitle"/>
          </p:nvPr>
        </p:nvSpPr>
        <p:spPr>
          <a:xfrm>
            <a:off x="1398700" y="2910300"/>
            <a:ext cx="3486000" cy="174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23" name="Google Shape;423;gd71bba1f91_1_421"/>
          <p:cNvSpPr txBox="1"/>
          <p:nvPr>
            <p:ph type="ctrTitle"/>
          </p:nvPr>
        </p:nvSpPr>
        <p:spPr>
          <a:xfrm flipH="1">
            <a:off x="1372450" y="1886100"/>
            <a:ext cx="34860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4800"/>
              <a:buNone/>
              <a:defRPr sz="50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24" name="Google Shape;424;gd71bba1f91_1_421"/>
          <p:cNvPicPr preferRelativeResize="0"/>
          <p:nvPr/>
        </p:nvPicPr>
        <p:blipFill rotWithShape="1">
          <a:blip r:embed="rId2">
            <a:alphaModFix/>
          </a:blip>
          <a:srcRect b="0" l="0" r="0" t="0"/>
          <a:stretch/>
        </p:blipFill>
        <p:spPr>
          <a:xfrm rot="10800000">
            <a:off x="5334325" y="1725475"/>
            <a:ext cx="3802725" cy="3431200"/>
          </a:xfrm>
          <a:prstGeom prst="rect">
            <a:avLst/>
          </a:prstGeom>
          <a:noFill/>
          <a:ln>
            <a:noFill/>
          </a:ln>
        </p:spPr>
      </p:pic>
      <p:sp>
        <p:nvSpPr>
          <p:cNvPr id="425" name="Google Shape;425;gd71bba1f91_1_4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3">
    <p:spTree>
      <p:nvGrpSpPr>
        <p:cNvPr id="426" name="Shape 426"/>
        <p:cNvGrpSpPr/>
        <p:nvPr/>
      </p:nvGrpSpPr>
      <p:grpSpPr>
        <a:xfrm>
          <a:off x="0" y="0"/>
          <a:ext cx="0" cy="0"/>
          <a:chOff x="0" y="0"/>
          <a:chExt cx="0" cy="0"/>
        </a:xfrm>
      </p:grpSpPr>
      <p:sp>
        <p:nvSpPr>
          <p:cNvPr id="427" name="Google Shape;427;gd71bba1f91_1_425"/>
          <p:cNvSpPr txBox="1"/>
          <p:nvPr>
            <p:ph type="ctrTitle"/>
          </p:nvPr>
        </p:nvSpPr>
        <p:spPr>
          <a:xfrm>
            <a:off x="457200" y="517918"/>
            <a:ext cx="8229600" cy="67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428" name="Google Shape;428;gd71bba1f91_1_425"/>
          <p:cNvSpPr txBox="1"/>
          <p:nvPr>
            <p:ph idx="2" type="ctrTitle"/>
          </p:nvPr>
        </p:nvSpPr>
        <p:spPr>
          <a:xfrm>
            <a:off x="2750155" y="1492066"/>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29" name="Google Shape;429;gd71bba1f91_1_425"/>
          <p:cNvSpPr txBox="1"/>
          <p:nvPr>
            <p:ph idx="1" type="subTitle"/>
          </p:nvPr>
        </p:nvSpPr>
        <p:spPr>
          <a:xfrm>
            <a:off x="2750119" y="2192634"/>
            <a:ext cx="15702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30" name="Google Shape;430;gd71bba1f91_1_425"/>
          <p:cNvSpPr txBox="1"/>
          <p:nvPr>
            <p:ph idx="3" type="ctrTitle"/>
          </p:nvPr>
        </p:nvSpPr>
        <p:spPr>
          <a:xfrm>
            <a:off x="4800201" y="1497325"/>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1" name="Google Shape;431;gd71bba1f91_1_425"/>
          <p:cNvSpPr txBox="1"/>
          <p:nvPr>
            <p:ph idx="4" type="subTitle"/>
          </p:nvPr>
        </p:nvSpPr>
        <p:spPr>
          <a:xfrm>
            <a:off x="4800165" y="2192634"/>
            <a:ext cx="15702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32" name="Google Shape;432;gd71bba1f91_1_425"/>
          <p:cNvSpPr txBox="1"/>
          <p:nvPr>
            <p:ph idx="5" type="ctrTitle"/>
          </p:nvPr>
        </p:nvSpPr>
        <p:spPr>
          <a:xfrm>
            <a:off x="3794948" y="3219050"/>
            <a:ext cx="1570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600"/>
              <a:buNone/>
              <a:defRPr sz="16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3" name="Google Shape;433;gd71bba1f91_1_425"/>
          <p:cNvSpPr txBox="1"/>
          <p:nvPr>
            <p:ph idx="6" type="subTitle"/>
          </p:nvPr>
        </p:nvSpPr>
        <p:spPr>
          <a:xfrm>
            <a:off x="3753025" y="3910976"/>
            <a:ext cx="1653900" cy="36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434" name="Google Shape;434;gd71bba1f91_1_425"/>
          <p:cNvPicPr preferRelativeResize="0"/>
          <p:nvPr/>
        </p:nvPicPr>
        <p:blipFill rotWithShape="1">
          <a:blip r:embed="rId2">
            <a:alphaModFix/>
          </a:blip>
          <a:srcRect b="0" l="0" r="0" t="0"/>
          <a:stretch/>
        </p:blipFill>
        <p:spPr>
          <a:xfrm flipH="1">
            <a:off x="6843225" y="0"/>
            <a:ext cx="2300675" cy="2075900"/>
          </a:xfrm>
          <a:prstGeom prst="rect">
            <a:avLst/>
          </a:prstGeom>
          <a:noFill/>
          <a:ln>
            <a:noFill/>
          </a:ln>
        </p:spPr>
      </p:pic>
      <p:sp>
        <p:nvSpPr>
          <p:cNvPr id="435" name="Google Shape;435;gd71bba1f91_1_425"/>
          <p:cNvSpPr/>
          <p:nvPr/>
        </p:nvSpPr>
        <p:spPr>
          <a:xfrm rot="5400000">
            <a:off x="2534502" y="1090938"/>
            <a:ext cx="2001410" cy="17955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d71bba1f91_1_425"/>
          <p:cNvSpPr/>
          <p:nvPr/>
        </p:nvSpPr>
        <p:spPr>
          <a:xfrm rot="5400000">
            <a:off x="3566117" y="2781995"/>
            <a:ext cx="2001410" cy="17955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d71bba1f91_1_425"/>
          <p:cNvSpPr/>
          <p:nvPr/>
        </p:nvSpPr>
        <p:spPr>
          <a:xfrm rot="5400000">
            <a:off x="4584549" y="1090938"/>
            <a:ext cx="2001410" cy="17955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gd71bba1f91_1_425"/>
          <p:cNvPicPr preferRelativeResize="0"/>
          <p:nvPr/>
        </p:nvPicPr>
        <p:blipFill rotWithShape="1">
          <a:blip r:embed="rId2">
            <a:alphaModFix/>
          </a:blip>
          <a:srcRect b="0" l="0" r="0" t="0"/>
          <a:stretch/>
        </p:blipFill>
        <p:spPr>
          <a:xfrm flipH="1" rot="10800000">
            <a:off x="-262630" y="2659235"/>
            <a:ext cx="2928524" cy="2642399"/>
          </a:xfrm>
          <a:prstGeom prst="rect">
            <a:avLst/>
          </a:prstGeom>
          <a:noFill/>
          <a:ln>
            <a:noFill/>
          </a:ln>
        </p:spPr>
      </p:pic>
      <p:sp>
        <p:nvSpPr>
          <p:cNvPr id="439" name="Google Shape;439;gd71bba1f91_1_4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0">
    <p:spTree>
      <p:nvGrpSpPr>
        <p:cNvPr id="440" name="Shape 440"/>
        <p:cNvGrpSpPr/>
        <p:nvPr/>
      </p:nvGrpSpPr>
      <p:grpSpPr>
        <a:xfrm>
          <a:off x="0" y="0"/>
          <a:ext cx="0" cy="0"/>
          <a:chOff x="0" y="0"/>
          <a:chExt cx="0" cy="0"/>
        </a:xfrm>
      </p:grpSpPr>
      <p:sp>
        <p:nvSpPr>
          <p:cNvPr id="441" name="Google Shape;441;gd71bba1f91_1_438"/>
          <p:cNvSpPr txBox="1"/>
          <p:nvPr>
            <p:ph type="ctrTitle"/>
          </p:nvPr>
        </p:nvSpPr>
        <p:spPr>
          <a:xfrm>
            <a:off x="1242600" y="183097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2" name="Google Shape;442;gd71bba1f91_1_438"/>
          <p:cNvSpPr txBox="1"/>
          <p:nvPr>
            <p:ph idx="1" type="subTitle"/>
          </p:nvPr>
        </p:nvSpPr>
        <p:spPr>
          <a:xfrm>
            <a:off x="3106675" y="2632418"/>
            <a:ext cx="2930700" cy="128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443" name="Google Shape;443;gd71bba1f91_1_438"/>
          <p:cNvCxnSpPr/>
          <p:nvPr/>
        </p:nvCxnSpPr>
        <p:spPr>
          <a:xfrm>
            <a:off x="3681150" y="2571750"/>
            <a:ext cx="1797900" cy="0"/>
          </a:xfrm>
          <a:prstGeom prst="straightConnector1">
            <a:avLst/>
          </a:prstGeom>
          <a:noFill/>
          <a:ln cap="flat" cmpd="sng" w="19050">
            <a:solidFill>
              <a:schemeClr val="lt1"/>
            </a:solidFill>
            <a:prstDash val="solid"/>
            <a:round/>
            <a:headEnd len="sm" w="sm" type="none"/>
            <a:tailEnd len="sm" w="sm" type="none"/>
          </a:ln>
        </p:spPr>
      </p:cxnSp>
      <p:pic>
        <p:nvPicPr>
          <p:cNvPr id="444" name="Google Shape;444;gd71bba1f91_1_438"/>
          <p:cNvPicPr preferRelativeResize="0"/>
          <p:nvPr/>
        </p:nvPicPr>
        <p:blipFill rotWithShape="1">
          <a:blip r:embed="rId2">
            <a:alphaModFix/>
          </a:blip>
          <a:srcRect b="0" l="0" r="0" t="0"/>
          <a:stretch/>
        </p:blipFill>
        <p:spPr>
          <a:xfrm>
            <a:off x="100" y="-962131"/>
            <a:ext cx="3802725" cy="3431200"/>
          </a:xfrm>
          <a:prstGeom prst="rect">
            <a:avLst/>
          </a:prstGeom>
          <a:noFill/>
          <a:ln>
            <a:noFill/>
          </a:ln>
        </p:spPr>
      </p:pic>
      <p:pic>
        <p:nvPicPr>
          <p:cNvPr id="445" name="Google Shape;445;gd71bba1f91_1_438"/>
          <p:cNvPicPr preferRelativeResize="0"/>
          <p:nvPr/>
        </p:nvPicPr>
        <p:blipFill rotWithShape="1">
          <a:blip r:embed="rId2">
            <a:alphaModFix/>
          </a:blip>
          <a:srcRect b="0" l="0" r="0" t="0"/>
          <a:stretch/>
        </p:blipFill>
        <p:spPr>
          <a:xfrm rot="10800000">
            <a:off x="5334325" y="2668625"/>
            <a:ext cx="3802725" cy="3431200"/>
          </a:xfrm>
          <a:prstGeom prst="rect">
            <a:avLst/>
          </a:prstGeom>
          <a:noFill/>
          <a:ln>
            <a:noFill/>
          </a:ln>
        </p:spPr>
      </p:pic>
      <p:sp>
        <p:nvSpPr>
          <p:cNvPr id="446" name="Google Shape;446;gd71bba1f91_1_4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1">
    <p:spTree>
      <p:nvGrpSpPr>
        <p:cNvPr id="447" name="Shape 447"/>
        <p:cNvGrpSpPr/>
        <p:nvPr/>
      </p:nvGrpSpPr>
      <p:grpSpPr>
        <a:xfrm>
          <a:off x="0" y="0"/>
          <a:ext cx="0" cy="0"/>
          <a:chOff x="0" y="0"/>
          <a:chExt cx="0" cy="0"/>
        </a:xfrm>
      </p:grpSpPr>
      <p:sp>
        <p:nvSpPr>
          <p:cNvPr id="448" name="Google Shape;448;gd71bba1f91_1_444"/>
          <p:cNvSpPr txBox="1"/>
          <p:nvPr>
            <p:ph type="ctrTitle"/>
          </p:nvPr>
        </p:nvSpPr>
        <p:spPr>
          <a:xfrm>
            <a:off x="1250675" y="1851425"/>
            <a:ext cx="6658800" cy="670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49" name="Google Shape;449;gd71bba1f91_1_444"/>
          <p:cNvSpPr txBox="1"/>
          <p:nvPr>
            <p:ph idx="1" type="subTitle"/>
          </p:nvPr>
        </p:nvSpPr>
        <p:spPr>
          <a:xfrm>
            <a:off x="3114750" y="2640476"/>
            <a:ext cx="2930700" cy="65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450" name="Google Shape;450;gd71bba1f91_1_444"/>
          <p:cNvCxnSpPr/>
          <p:nvPr/>
        </p:nvCxnSpPr>
        <p:spPr>
          <a:xfrm>
            <a:off x="3681150" y="2571750"/>
            <a:ext cx="1797900" cy="0"/>
          </a:xfrm>
          <a:prstGeom prst="straightConnector1">
            <a:avLst/>
          </a:prstGeom>
          <a:noFill/>
          <a:ln cap="flat" cmpd="sng" w="19050">
            <a:solidFill>
              <a:schemeClr val="lt1"/>
            </a:solidFill>
            <a:prstDash val="solid"/>
            <a:round/>
            <a:headEnd len="sm" w="sm" type="none"/>
            <a:tailEnd len="sm" w="sm" type="none"/>
          </a:ln>
        </p:spPr>
      </p:cxnSp>
      <p:pic>
        <p:nvPicPr>
          <p:cNvPr id="451" name="Google Shape;451;gd71bba1f91_1_444"/>
          <p:cNvPicPr preferRelativeResize="0"/>
          <p:nvPr/>
        </p:nvPicPr>
        <p:blipFill rotWithShape="1">
          <a:blip r:embed="rId2">
            <a:alphaModFix/>
          </a:blip>
          <a:srcRect b="0" l="0" r="0" t="0"/>
          <a:stretch/>
        </p:blipFill>
        <p:spPr>
          <a:xfrm flipH="1" rot="10800000">
            <a:off x="100" y="2134944"/>
            <a:ext cx="3802725" cy="3431200"/>
          </a:xfrm>
          <a:prstGeom prst="rect">
            <a:avLst/>
          </a:prstGeom>
          <a:noFill/>
          <a:ln>
            <a:noFill/>
          </a:ln>
        </p:spPr>
      </p:pic>
      <p:pic>
        <p:nvPicPr>
          <p:cNvPr id="452" name="Google Shape;452;gd71bba1f91_1_444"/>
          <p:cNvPicPr preferRelativeResize="0"/>
          <p:nvPr/>
        </p:nvPicPr>
        <p:blipFill rotWithShape="1">
          <a:blip r:embed="rId2">
            <a:alphaModFix/>
          </a:blip>
          <a:srcRect b="0" l="0" r="0" t="0"/>
          <a:stretch/>
        </p:blipFill>
        <p:spPr>
          <a:xfrm flipH="1">
            <a:off x="5341285" y="-200131"/>
            <a:ext cx="3802725" cy="3431200"/>
          </a:xfrm>
          <a:prstGeom prst="rect">
            <a:avLst/>
          </a:prstGeom>
          <a:noFill/>
          <a:ln>
            <a:noFill/>
          </a:ln>
        </p:spPr>
      </p:pic>
      <p:sp>
        <p:nvSpPr>
          <p:cNvPr id="453" name="Google Shape;453;gd71bba1f91_1_4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4">
    <p:spTree>
      <p:nvGrpSpPr>
        <p:cNvPr id="454" name="Shape 454"/>
        <p:cNvGrpSpPr/>
        <p:nvPr/>
      </p:nvGrpSpPr>
      <p:grpSpPr>
        <a:xfrm>
          <a:off x="0" y="0"/>
          <a:ext cx="0" cy="0"/>
          <a:chOff x="0" y="0"/>
          <a:chExt cx="0" cy="0"/>
        </a:xfrm>
      </p:grpSpPr>
      <p:sp>
        <p:nvSpPr>
          <p:cNvPr id="455" name="Google Shape;455;gd71bba1f91_1_450"/>
          <p:cNvSpPr txBox="1"/>
          <p:nvPr>
            <p:ph type="title"/>
          </p:nvPr>
        </p:nvSpPr>
        <p:spPr>
          <a:xfrm>
            <a:off x="457200" y="453668"/>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456" name="Google Shape;456;gd71bba1f91_1_450"/>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457" name="Google Shape;457;gd71bba1f91_1_450"/>
          <p:cNvSpPr txBox="1"/>
          <p:nvPr>
            <p:ph idx="1" type="subTitle"/>
          </p:nvPr>
        </p:nvSpPr>
        <p:spPr>
          <a:xfrm>
            <a:off x="1638300" y="3524733"/>
            <a:ext cx="13812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58" name="Google Shape;458;gd71bba1f91_1_450"/>
          <p:cNvSpPr txBox="1"/>
          <p:nvPr>
            <p:ph idx="2" type="subTitle"/>
          </p:nvPr>
        </p:nvSpPr>
        <p:spPr>
          <a:xfrm>
            <a:off x="3104700" y="3514233"/>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59" name="Google Shape;459;gd71bba1f91_1_450"/>
          <p:cNvSpPr txBox="1"/>
          <p:nvPr>
            <p:ph idx="3" type="subTitle"/>
          </p:nvPr>
        </p:nvSpPr>
        <p:spPr>
          <a:xfrm>
            <a:off x="4571100" y="3511408"/>
            <a:ext cx="13812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0" name="Google Shape;460;gd71bba1f91_1_450"/>
          <p:cNvSpPr txBox="1"/>
          <p:nvPr>
            <p:ph idx="4" type="subTitle"/>
          </p:nvPr>
        </p:nvSpPr>
        <p:spPr>
          <a:xfrm>
            <a:off x="6023400" y="3529870"/>
            <a:ext cx="1397100" cy="84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61" name="Google Shape;461;gd71bba1f91_1_450"/>
          <p:cNvSpPr txBox="1"/>
          <p:nvPr>
            <p:ph idx="5" type="subTitle"/>
          </p:nvPr>
        </p:nvSpPr>
        <p:spPr>
          <a:xfrm>
            <a:off x="1638300" y="3196233"/>
            <a:ext cx="13971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62" name="Google Shape;462;gd71bba1f91_1_450"/>
          <p:cNvSpPr txBox="1"/>
          <p:nvPr>
            <p:ph idx="6" type="subTitle"/>
          </p:nvPr>
        </p:nvSpPr>
        <p:spPr>
          <a:xfrm>
            <a:off x="3104700" y="3196233"/>
            <a:ext cx="1381200" cy="465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63" name="Google Shape;463;gd71bba1f91_1_450"/>
          <p:cNvSpPr txBox="1"/>
          <p:nvPr>
            <p:ph idx="7" type="subTitle"/>
          </p:nvPr>
        </p:nvSpPr>
        <p:spPr>
          <a:xfrm>
            <a:off x="4571999"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64" name="Google Shape;464;gd71bba1f91_1_450"/>
          <p:cNvSpPr txBox="1"/>
          <p:nvPr>
            <p:ph idx="8" type="subTitle"/>
          </p:nvPr>
        </p:nvSpPr>
        <p:spPr>
          <a:xfrm>
            <a:off x="6037498" y="3196233"/>
            <a:ext cx="13812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65" name="Google Shape;465;gd71bba1f91_1_4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48">
    <p:spTree>
      <p:nvGrpSpPr>
        <p:cNvPr id="466" name="Shape 466"/>
        <p:cNvGrpSpPr/>
        <p:nvPr/>
      </p:nvGrpSpPr>
      <p:grpSpPr>
        <a:xfrm>
          <a:off x="0" y="0"/>
          <a:ext cx="0" cy="0"/>
          <a:chOff x="0" y="0"/>
          <a:chExt cx="0" cy="0"/>
        </a:xfrm>
      </p:grpSpPr>
      <p:sp>
        <p:nvSpPr>
          <p:cNvPr id="467" name="Google Shape;467;gd71bba1f91_1_461"/>
          <p:cNvSpPr txBox="1"/>
          <p:nvPr>
            <p:ph type="ctrTitle"/>
          </p:nvPr>
        </p:nvSpPr>
        <p:spPr>
          <a:xfrm flipH="1">
            <a:off x="540000" y="448619"/>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68" name="Google Shape;468;gd71bba1f91_1_461"/>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469" name="Google Shape;469;gd71bba1f91_1_461"/>
          <p:cNvSpPr txBox="1"/>
          <p:nvPr>
            <p:ph idx="1" type="subTitle"/>
          </p:nvPr>
        </p:nvSpPr>
        <p:spPr>
          <a:xfrm>
            <a:off x="1526019" y="2570265"/>
            <a:ext cx="18129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0" name="Google Shape;470;gd71bba1f91_1_461"/>
          <p:cNvSpPr txBox="1"/>
          <p:nvPr>
            <p:ph idx="2" type="subTitle"/>
          </p:nvPr>
        </p:nvSpPr>
        <p:spPr>
          <a:xfrm>
            <a:off x="3635401" y="2570272"/>
            <a:ext cx="18732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1" name="Google Shape;471;gd71bba1f91_1_461"/>
          <p:cNvSpPr txBox="1"/>
          <p:nvPr>
            <p:ph idx="3" type="subTitle"/>
          </p:nvPr>
        </p:nvSpPr>
        <p:spPr>
          <a:xfrm>
            <a:off x="5797968" y="2559605"/>
            <a:ext cx="18507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72" name="Google Shape;472;gd71bba1f91_1_461"/>
          <p:cNvSpPr txBox="1"/>
          <p:nvPr>
            <p:ph idx="4" type="subTitle"/>
          </p:nvPr>
        </p:nvSpPr>
        <p:spPr>
          <a:xfrm>
            <a:off x="1526019" y="3166668"/>
            <a:ext cx="1812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73" name="Google Shape;473;gd71bba1f91_1_461"/>
          <p:cNvSpPr txBox="1"/>
          <p:nvPr>
            <p:ph idx="5" type="subTitle"/>
          </p:nvPr>
        </p:nvSpPr>
        <p:spPr>
          <a:xfrm>
            <a:off x="3646051" y="3166668"/>
            <a:ext cx="1851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74" name="Google Shape;474;gd71bba1f91_1_461"/>
          <p:cNvSpPr txBox="1"/>
          <p:nvPr>
            <p:ph idx="6" type="subTitle"/>
          </p:nvPr>
        </p:nvSpPr>
        <p:spPr>
          <a:xfrm>
            <a:off x="5797968" y="3170098"/>
            <a:ext cx="18507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75" name="Google Shape;475;gd71bba1f91_1_461"/>
          <p:cNvSpPr/>
          <p:nvPr/>
        </p:nvSpPr>
        <p:spPr>
          <a:xfrm rot="5400000">
            <a:off x="1077063" y="1815559"/>
            <a:ext cx="2710575" cy="21396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d71bba1f91_1_461"/>
          <p:cNvSpPr/>
          <p:nvPr/>
        </p:nvSpPr>
        <p:spPr>
          <a:xfrm rot="5400000">
            <a:off x="3216713" y="1815559"/>
            <a:ext cx="2710575" cy="21396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d71bba1f91_1_461"/>
          <p:cNvSpPr/>
          <p:nvPr/>
        </p:nvSpPr>
        <p:spPr>
          <a:xfrm rot="5400000">
            <a:off x="5356363" y="1815559"/>
            <a:ext cx="2710575" cy="2139650"/>
          </a:xfrm>
          <a:prstGeom prst="flowChartPreparation">
            <a:avLst/>
          </a:prstGeom>
          <a:gradFill>
            <a:gsLst>
              <a:gs pos="0">
                <a:srgbClr val="FFFFFF">
                  <a:alpha val="0"/>
                </a:srgbClr>
              </a:gs>
              <a:gs pos="100000">
                <a:srgbClr val="FFFFFF">
                  <a:alpha val="38823"/>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d71bba1f91_1_4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
    <p:spTree>
      <p:nvGrpSpPr>
        <p:cNvPr id="479" name="Shape 479"/>
        <p:cNvGrpSpPr/>
        <p:nvPr/>
      </p:nvGrpSpPr>
      <p:grpSpPr>
        <a:xfrm>
          <a:off x="0" y="0"/>
          <a:ext cx="0" cy="0"/>
          <a:chOff x="0" y="0"/>
          <a:chExt cx="0" cy="0"/>
        </a:xfrm>
      </p:grpSpPr>
      <p:sp>
        <p:nvSpPr>
          <p:cNvPr id="480" name="Google Shape;480;gd71bba1f91_1_473"/>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81" name="Google Shape;481;gd71bba1f91_1_473"/>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482" name="Google Shape;482;gd71bba1f91_1_4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50">
    <p:spTree>
      <p:nvGrpSpPr>
        <p:cNvPr id="483" name="Shape 483"/>
        <p:cNvGrpSpPr/>
        <p:nvPr/>
      </p:nvGrpSpPr>
      <p:grpSpPr>
        <a:xfrm>
          <a:off x="0" y="0"/>
          <a:ext cx="0" cy="0"/>
          <a:chOff x="0" y="0"/>
          <a:chExt cx="0" cy="0"/>
        </a:xfrm>
      </p:grpSpPr>
      <p:pic>
        <p:nvPicPr>
          <p:cNvPr id="484" name="Google Shape;484;gd71bba1f91_1_476"/>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485" name="Google Shape;485;gd71bba1f91_1_476"/>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6" name="Google Shape;486;gd71bba1f91_1_476"/>
          <p:cNvSpPr txBox="1"/>
          <p:nvPr>
            <p:ph idx="1" type="subTitle"/>
          </p:nvPr>
        </p:nvSpPr>
        <p:spPr>
          <a:xfrm>
            <a:off x="1203833" y="2719326"/>
            <a:ext cx="22401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7" name="Google Shape;487;gd71bba1f91_1_476"/>
          <p:cNvSpPr txBox="1"/>
          <p:nvPr>
            <p:ph idx="2" type="subTitle"/>
          </p:nvPr>
        </p:nvSpPr>
        <p:spPr>
          <a:xfrm>
            <a:off x="4766489" y="3583682"/>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488" name="Google Shape;488;gd71bba1f91_1_476"/>
          <p:cNvSpPr txBox="1"/>
          <p:nvPr>
            <p:ph idx="3" type="subTitle"/>
          </p:nvPr>
        </p:nvSpPr>
        <p:spPr>
          <a:xfrm>
            <a:off x="4772499" y="1802770"/>
            <a:ext cx="22992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15000"/>
              </a:lnSpc>
              <a:spcBef>
                <a:spcPts val="1600"/>
              </a:spcBef>
              <a:spcAft>
                <a:spcPts val="0"/>
              </a:spcAft>
              <a:buSzPts val="1400"/>
              <a:buNone/>
              <a:defRPr/>
            </a:lvl2pPr>
            <a:lvl3pPr lvl="2" algn="r">
              <a:lnSpc>
                <a:spcPct val="115000"/>
              </a:lnSpc>
              <a:spcBef>
                <a:spcPts val="1600"/>
              </a:spcBef>
              <a:spcAft>
                <a:spcPts val="0"/>
              </a:spcAft>
              <a:buSzPts val="1400"/>
              <a:buNone/>
              <a:defRPr/>
            </a:lvl3pPr>
            <a:lvl4pPr lvl="3" algn="r">
              <a:lnSpc>
                <a:spcPct val="115000"/>
              </a:lnSpc>
              <a:spcBef>
                <a:spcPts val="1600"/>
              </a:spcBef>
              <a:spcAft>
                <a:spcPts val="0"/>
              </a:spcAft>
              <a:buSzPts val="1400"/>
              <a:buNone/>
              <a:defRPr/>
            </a:lvl4pPr>
            <a:lvl5pPr lvl="4" algn="r">
              <a:lnSpc>
                <a:spcPct val="115000"/>
              </a:lnSpc>
              <a:spcBef>
                <a:spcPts val="1600"/>
              </a:spcBef>
              <a:spcAft>
                <a:spcPts val="0"/>
              </a:spcAft>
              <a:buSzPts val="1400"/>
              <a:buNone/>
              <a:defRPr/>
            </a:lvl5pPr>
            <a:lvl6pPr lvl="5" algn="r">
              <a:lnSpc>
                <a:spcPct val="115000"/>
              </a:lnSpc>
              <a:spcBef>
                <a:spcPts val="1600"/>
              </a:spcBef>
              <a:spcAft>
                <a:spcPts val="0"/>
              </a:spcAft>
              <a:buSzPts val="1400"/>
              <a:buNone/>
              <a:defRPr/>
            </a:lvl6pPr>
            <a:lvl7pPr lvl="6" algn="r">
              <a:lnSpc>
                <a:spcPct val="115000"/>
              </a:lnSpc>
              <a:spcBef>
                <a:spcPts val="1600"/>
              </a:spcBef>
              <a:spcAft>
                <a:spcPts val="0"/>
              </a:spcAft>
              <a:buSzPts val="1400"/>
              <a:buNone/>
              <a:defRPr/>
            </a:lvl7pPr>
            <a:lvl8pPr lvl="7" algn="r">
              <a:lnSpc>
                <a:spcPct val="115000"/>
              </a:lnSpc>
              <a:spcBef>
                <a:spcPts val="1600"/>
              </a:spcBef>
              <a:spcAft>
                <a:spcPts val="0"/>
              </a:spcAft>
              <a:buSzPts val="1400"/>
              <a:buNone/>
              <a:defRPr/>
            </a:lvl8pPr>
            <a:lvl9pPr lvl="8" algn="r">
              <a:lnSpc>
                <a:spcPct val="115000"/>
              </a:lnSpc>
              <a:spcBef>
                <a:spcPts val="1600"/>
              </a:spcBef>
              <a:spcAft>
                <a:spcPts val="1600"/>
              </a:spcAft>
              <a:buSzPts val="1400"/>
              <a:buNone/>
              <a:defRPr/>
            </a:lvl9pPr>
          </a:lstStyle>
          <a:p/>
        </p:txBody>
      </p:sp>
      <p:sp>
        <p:nvSpPr>
          <p:cNvPr id="489" name="Google Shape;489;gd71bba1f91_1_476"/>
          <p:cNvSpPr txBox="1"/>
          <p:nvPr>
            <p:ph idx="4" type="subTitle"/>
          </p:nvPr>
        </p:nvSpPr>
        <p:spPr>
          <a:xfrm>
            <a:off x="1203833" y="2196338"/>
            <a:ext cx="22401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0" name="Google Shape;490;gd71bba1f91_1_476"/>
          <p:cNvSpPr txBox="1"/>
          <p:nvPr>
            <p:ph idx="5" type="subTitle"/>
          </p:nvPr>
        </p:nvSpPr>
        <p:spPr>
          <a:xfrm>
            <a:off x="4798042" y="3079150"/>
            <a:ext cx="22731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1" name="Google Shape;491;gd71bba1f91_1_476"/>
          <p:cNvSpPr txBox="1"/>
          <p:nvPr>
            <p:ph idx="6" type="subTitle"/>
          </p:nvPr>
        </p:nvSpPr>
        <p:spPr>
          <a:xfrm>
            <a:off x="4772499" y="1272083"/>
            <a:ext cx="22992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2" name="Google Shape;492;gd71bba1f91_1_4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2">
    <p:spTree>
      <p:nvGrpSpPr>
        <p:cNvPr id="493" name="Shape 493"/>
        <p:cNvGrpSpPr/>
        <p:nvPr/>
      </p:nvGrpSpPr>
      <p:grpSpPr>
        <a:xfrm>
          <a:off x="0" y="0"/>
          <a:ext cx="0" cy="0"/>
          <a:chOff x="0" y="0"/>
          <a:chExt cx="0" cy="0"/>
        </a:xfrm>
      </p:grpSpPr>
      <p:sp>
        <p:nvSpPr>
          <p:cNvPr id="494" name="Google Shape;494;gd71bba1f91_1_485"/>
          <p:cNvSpPr txBox="1"/>
          <p:nvPr>
            <p:ph type="ctrTitle"/>
          </p:nvPr>
        </p:nvSpPr>
        <p:spPr>
          <a:xfrm flipH="1">
            <a:off x="457200" y="437050"/>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95" name="Google Shape;495;gd71bba1f91_1_485"/>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496" name="Google Shape;496;gd71bba1f91_1_485"/>
          <p:cNvSpPr txBox="1"/>
          <p:nvPr>
            <p:ph idx="1" type="subTitle"/>
          </p:nvPr>
        </p:nvSpPr>
        <p:spPr>
          <a:xfrm>
            <a:off x="1700600" y="2921393"/>
            <a:ext cx="13953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97" name="Google Shape;497;gd71bba1f91_1_485"/>
          <p:cNvSpPr txBox="1"/>
          <p:nvPr>
            <p:ph idx="2" type="subTitle"/>
          </p:nvPr>
        </p:nvSpPr>
        <p:spPr>
          <a:xfrm>
            <a:off x="1553500" y="2529762"/>
            <a:ext cx="16431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8" name="Google Shape;498;gd71bba1f91_1_485"/>
          <p:cNvSpPr txBox="1"/>
          <p:nvPr>
            <p:ph idx="3" type="subTitle"/>
          </p:nvPr>
        </p:nvSpPr>
        <p:spPr>
          <a:xfrm>
            <a:off x="1691000" y="2027255"/>
            <a:ext cx="13953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499" name="Google Shape;499;gd71bba1f91_1_485"/>
          <p:cNvSpPr txBox="1"/>
          <p:nvPr>
            <p:ph idx="4" type="subTitle"/>
          </p:nvPr>
        </p:nvSpPr>
        <p:spPr>
          <a:xfrm>
            <a:off x="5929000" y="2926550"/>
            <a:ext cx="16431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00" name="Google Shape;500;gd71bba1f91_1_485"/>
          <p:cNvSpPr txBox="1"/>
          <p:nvPr>
            <p:ph idx="5" type="subTitle"/>
          </p:nvPr>
        </p:nvSpPr>
        <p:spPr>
          <a:xfrm>
            <a:off x="5905750" y="2518950"/>
            <a:ext cx="16896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1" name="Google Shape;501;gd71bba1f91_1_485"/>
          <p:cNvSpPr txBox="1"/>
          <p:nvPr>
            <p:ph idx="6" type="subTitle"/>
          </p:nvPr>
        </p:nvSpPr>
        <p:spPr>
          <a:xfrm>
            <a:off x="6001300" y="2032688"/>
            <a:ext cx="14985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2" name="Google Shape;502;gd71bba1f91_1_485"/>
          <p:cNvSpPr txBox="1"/>
          <p:nvPr>
            <p:ph idx="7" type="subTitle"/>
          </p:nvPr>
        </p:nvSpPr>
        <p:spPr>
          <a:xfrm>
            <a:off x="3768500" y="3407943"/>
            <a:ext cx="16068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03" name="Google Shape;503;gd71bba1f91_1_485"/>
          <p:cNvSpPr txBox="1"/>
          <p:nvPr>
            <p:ph idx="8" type="subTitle"/>
          </p:nvPr>
        </p:nvSpPr>
        <p:spPr>
          <a:xfrm>
            <a:off x="3604790" y="3039918"/>
            <a:ext cx="1934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4" name="Google Shape;504;gd71bba1f91_1_485"/>
          <p:cNvSpPr txBox="1"/>
          <p:nvPr>
            <p:ph idx="9" type="subTitle"/>
          </p:nvPr>
        </p:nvSpPr>
        <p:spPr>
          <a:xfrm>
            <a:off x="3604790" y="2529480"/>
            <a:ext cx="1934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5" name="Google Shape;505;gd71bba1f91_1_485"/>
          <p:cNvSpPr/>
          <p:nvPr/>
        </p:nvSpPr>
        <p:spPr>
          <a:xfrm>
            <a:off x="3577850" y="1722475"/>
            <a:ext cx="1988100" cy="2905200"/>
          </a:xfrm>
          <a:prstGeom prst="rect">
            <a:avLst/>
          </a:prstGeom>
          <a:solidFill>
            <a:srgbClr val="FFFFFF">
              <a:alpha val="11764"/>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506" name="Google Shape;506;gd71bba1f91_1_485"/>
          <p:cNvSpPr/>
          <p:nvPr/>
        </p:nvSpPr>
        <p:spPr>
          <a:xfrm>
            <a:off x="5756500" y="1177900"/>
            <a:ext cx="1988100" cy="2905200"/>
          </a:xfrm>
          <a:prstGeom prst="rect">
            <a:avLst/>
          </a:prstGeom>
          <a:solidFill>
            <a:srgbClr val="FFFFFF">
              <a:alpha val="11764"/>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507" name="Google Shape;507;gd71bba1f91_1_485"/>
          <p:cNvSpPr/>
          <p:nvPr/>
        </p:nvSpPr>
        <p:spPr>
          <a:xfrm>
            <a:off x="1399400" y="1177900"/>
            <a:ext cx="1988100" cy="2905200"/>
          </a:xfrm>
          <a:prstGeom prst="rect">
            <a:avLst/>
          </a:prstGeom>
          <a:solidFill>
            <a:srgbClr val="FFFFFF">
              <a:alpha val="11764"/>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pic>
        <p:nvPicPr>
          <p:cNvPr id="508" name="Google Shape;508;gd71bba1f91_1_485"/>
          <p:cNvPicPr preferRelativeResize="0"/>
          <p:nvPr/>
        </p:nvPicPr>
        <p:blipFill rotWithShape="1">
          <a:blip r:embed="rId2">
            <a:alphaModFix/>
          </a:blip>
          <a:srcRect b="0" l="0" r="0" t="0"/>
          <a:stretch/>
        </p:blipFill>
        <p:spPr>
          <a:xfrm flipH="1">
            <a:off x="6843125" y="0"/>
            <a:ext cx="2300675" cy="2075900"/>
          </a:xfrm>
          <a:prstGeom prst="rect">
            <a:avLst/>
          </a:prstGeom>
          <a:noFill/>
          <a:ln>
            <a:noFill/>
          </a:ln>
        </p:spPr>
      </p:pic>
      <p:sp>
        <p:nvSpPr>
          <p:cNvPr id="509" name="Google Shape;509;gd71bba1f91_1_4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52">
    <p:spTree>
      <p:nvGrpSpPr>
        <p:cNvPr id="45" name="Shape 45"/>
        <p:cNvGrpSpPr/>
        <p:nvPr/>
      </p:nvGrpSpPr>
      <p:grpSpPr>
        <a:xfrm>
          <a:off x="0" y="0"/>
          <a:ext cx="0" cy="0"/>
          <a:chOff x="0" y="0"/>
          <a:chExt cx="0" cy="0"/>
        </a:xfrm>
      </p:grpSpPr>
      <p:sp>
        <p:nvSpPr>
          <p:cNvPr id="46" name="Google Shape;46;p58"/>
          <p:cNvSpPr txBox="1"/>
          <p:nvPr>
            <p:ph type="ctrTitle"/>
          </p:nvPr>
        </p:nvSpPr>
        <p:spPr>
          <a:xfrm flipH="1">
            <a:off x="457200" y="437050"/>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47" name="Google Shape;47;p58"/>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48" name="Google Shape;48;p58"/>
          <p:cNvSpPr txBox="1"/>
          <p:nvPr>
            <p:ph idx="1" type="subTitle"/>
          </p:nvPr>
        </p:nvSpPr>
        <p:spPr>
          <a:xfrm>
            <a:off x="1700600" y="2921393"/>
            <a:ext cx="13953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9" name="Google Shape;49;p58"/>
          <p:cNvSpPr txBox="1"/>
          <p:nvPr>
            <p:ph idx="2" type="subTitle"/>
          </p:nvPr>
        </p:nvSpPr>
        <p:spPr>
          <a:xfrm>
            <a:off x="1553500" y="2529762"/>
            <a:ext cx="16431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0" name="Google Shape;50;p58"/>
          <p:cNvSpPr txBox="1"/>
          <p:nvPr>
            <p:ph idx="3" type="subTitle"/>
          </p:nvPr>
        </p:nvSpPr>
        <p:spPr>
          <a:xfrm>
            <a:off x="1691000" y="2027255"/>
            <a:ext cx="13953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1" name="Google Shape;51;p58"/>
          <p:cNvSpPr txBox="1"/>
          <p:nvPr>
            <p:ph idx="4" type="subTitle"/>
          </p:nvPr>
        </p:nvSpPr>
        <p:spPr>
          <a:xfrm>
            <a:off x="5929000" y="2926550"/>
            <a:ext cx="16431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2" name="Google Shape;52;p58"/>
          <p:cNvSpPr txBox="1"/>
          <p:nvPr>
            <p:ph idx="5" type="subTitle"/>
          </p:nvPr>
        </p:nvSpPr>
        <p:spPr>
          <a:xfrm>
            <a:off x="5905750" y="2518950"/>
            <a:ext cx="16896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3" name="Google Shape;53;p58"/>
          <p:cNvSpPr txBox="1"/>
          <p:nvPr>
            <p:ph idx="6" type="subTitle"/>
          </p:nvPr>
        </p:nvSpPr>
        <p:spPr>
          <a:xfrm>
            <a:off x="6001300" y="2032688"/>
            <a:ext cx="14985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4" name="Google Shape;54;p58"/>
          <p:cNvSpPr txBox="1"/>
          <p:nvPr>
            <p:ph idx="7" type="subTitle"/>
          </p:nvPr>
        </p:nvSpPr>
        <p:spPr>
          <a:xfrm>
            <a:off x="3768500" y="3407943"/>
            <a:ext cx="16068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55" name="Google Shape;55;p58"/>
          <p:cNvSpPr txBox="1"/>
          <p:nvPr>
            <p:ph idx="8" type="subTitle"/>
          </p:nvPr>
        </p:nvSpPr>
        <p:spPr>
          <a:xfrm>
            <a:off x="3604790" y="3039918"/>
            <a:ext cx="1934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6" name="Google Shape;56;p58"/>
          <p:cNvSpPr txBox="1"/>
          <p:nvPr>
            <p:ph idx="9" type="subTitle"/>
          </p:nvPr>
        </p:nvSpPr>
        <p:spPr>
          <a:xfrm>
            <a:off x="3604790" y="2529480"/>
            <a:ext cx="1934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a:lnSpc>
                <a:spcPct val="115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57" name="Google Shape;57;p58"/>
          <p:cNvSpPr/>
          <p:nvPr/>
        </p:nvSpPr>
        <p:spPr>
          <a:xfrm>
            <a:off x="3577850" y="1722475"/>
            <a:ext cx="1988100" cy="2905200"/>
          </a:xfrm>
          <a:prstGeom prst="rect">
            <a:avLst/>
          </a:prstGeom>
          <a:solidFill>
            <a:srgbClr val="FFFFFF">
              <a:alpha val="109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58" name="Google Shape;58;p58"/>
          <p:cNvSpPr/>
          <p:nvPr/>
        </p:nvSpPr>
        <p:spPr>
          <a:xfrm>
            <a:off x="5756500" y="1177900"/>
            <a:ext cx="1988100" cy="2905200"/>
          </a:xfrm>
          <a:prstGeom prst="rect">
            <a:avLst/>
          </a:prstGeom>
          <a:solidFill>
            <a:srgbClr val="FFFFFF">
              <a:alpha val="109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sp>
        <p:nvSpPr>
          <p:cNvPr id="59" name="Google Shape;59;p58"/>
          <p:cNvSpPr/>
          <p:nvPr/>
        </p:nvSpPr>
        <p:spPr>
          <a:xfrm>
            <a:off x="1399400" y="1177900"/>
            <a:ext cx="1988100" cy="2905200"/>
          </a:xfrm>
          <a:prstGeom prst="rect">
            <a:avLst/>
          </a:prstGeom>
          <a:solidFill>
            <a:srgbClr val="FFFFFF">
              <a:alpha val="10980"/>
            </a:srgbClr>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pic>
        <p:nvPicPr>
          <p:cNvPr id="60" name="Google Shape;60;p58"/>
          <p:cNvPicPr preferRelativeResize="0"/>
          <p:nvPr/>
        </p:nvPicPr>
        <p:blipFill rotWithShape="1">
          <a:blip r:embed="rId2">
            <a:alphaModFix/>
          </a:blip>
          <a:srcRect b="0" l="0" r="0" t="0"/>
          <a:stretch/>
        </p:blipFill>
        <p:spPr>
          <a:xfrm flipH="1">
            <a:off x="6843125" y="0"/>
            <a:ext cx="2300675" cy="2075900"/>
          </a:xfrm>
          <a:prstGeom prst="rect">
            <a:avLst/>
          </a:prstGeom>
          <a:noFill/>
          <a:ln>
            <a:noFill/>
          </a:ln>
        </p:spPr>
      </p:pic>
      <p:sp>
        <p:nvSpPr>
          <p:cNvPr id="61" name="Google Shape;61;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510" name="Shape 510"/>
        <p:cNvGrpSpPr/>
        <p:nvPr/>
      </p:nvGrpSpPr>
      <p:grpSpPr>
        <a:xfrm>
          <a:off x="0" y="0"/>
          <a:ext cx="0" cy="0"/>
          <a:chOff x="0" y="0"/>
          <a:chExt cx="0" cy="0"/>
        </a:xfrm>
      </p:grpSpPr>
      <p:pic>
        <p:nvPicPr>
          <p:cNvPr id="511" name="Google Shape;511;gd71bba1f91_1_501"/>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512" name="Google Shape;512;gd71bba1f91_1_501"/>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pic>
        <p:nvPicPr>
          <p:cNvPr id="513" name="Google Shape;513;gd71bba1f91_1_501"/>
          <p:cNvPicPr preferRelativeResize="0"/>
          <p:nvPr/>
        </p:nvPicPr>
        <p:blipFill rotWithShape="1">
          <a:blip r:embed="rId2">
            <a:alphaModFix/>
          </a:blip>
          <a:srcRect b="0" l="0" r="0" t="0"/>
          <a:stretch/>
        </p:blipFill>
        <p:spPr>
          <a:xfrm>
            <a:off x="-258926" y="4150897"/>
            <a:ext cx="1414025" cy="1275850"/>
          </a:xfrm>
          <a:prstGeom prst="rect">
            <a:avLst/>
          </a:prstGeom>
          <a:noFill/>
          <a:ln>
            <a:noFill/>
          </a:ln>
        </p:spPr>
      </p:pic>
      <p:pic>
        <p:nvPicPr>
          <p:cNvPr id="514" name="Google Shape;514;gd71bba1f91_1_501"/>
          <p:cNvPicPr preferRelativeResize="0"/>
          <p:nvPr/>
        </p:nvPicPr>
        <p:blipFill rotWithShape="1">
          <a:blip r:embed="rId2">
            <a:alphaModFix/>
          </a:blip>
          <a:srcRect b="0" l="0" r="0" t="0"/>
          <a:stretch/>
        </p:blipFill>
        <p:spPr>
          <a:xfrm>
            <a:off x="0" y="6"/>
            <a:ext cx="2300675" cy="2075900"/>
          </a:xfrm>
          <a:prstGeom prst="rect">
            <a:avLst/>
          </a:prstGeom>
          <a:noFill/>
          <a:ln>
            <a:noFill/>
          </a:ln>
        </p:spPr>
      </p:pic>
      <p:pic>
        <p:nvPicPr>
          <p:cNvPr id="515" name="Google Shape;515;gd71bba1f91_1_501"/>
          <p:cNvPicPr preferRelativeResize="0"/>
          <p:nvPr/>
        </p:nvPicPr>
        <p:blipFill rotWithShape="1">
          <a:blip r:embed="rId2">
            <a:alphaModFix/>
          </a:blip>
          <a:srcRect b="0" l="0" r="0" t="0"/>
          <a:stretch/>
        </p:blipFill>
        <p:spPr>
          <a:xfrm flipH="1">
            <a:off x="7967964" y="4293802"/>
            <a:ext cx="1414025" cy="1275850"/>
          </a:xfrm>
          <a:prstGeom prst="rect">
            <a:avLst/>
          </a:prstGeom>
          <a:noFill/>
          <a:ln>
            <a:noFill/>
          </a:ln>
        </p:spPr>
      </p:pic>
      <p:sp>
        <p:nvSpPr>
          <p:cNvPr id="516" name="Google Shape;516;gd71bba1f91_1_50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23">
    <p:spTree>
      <p:nvGrpSpPr>
        <p:cNvPr id="517" name="Shape 517"/>
        <p:cNvGrpSpPr/>
        <p:nvPr/>
      </p:nvGrpSpPr>
      <p:grpSpPr>
        <a:xfrm>
          <a:off x="0" y="0"/>
          <a:ext cx="0" cy="0"/>
          <a:chOff x="0" y="0"/>
          <a:chExt cx="0" cy="0"/>
        </a:xfrm>
      </p:grpSpPr>
      <p:sp>
        <p:nvSpPr>
          <p:cNvPr id="518" name="Google Shape;518;gd71bba1f91_1_507"/>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19" name="Google Shape;519;gd71bba1f91_1_507"/>
          <p:cNvSpPr txBox="1"/>
          <p:nvPr>
            <p:ph idx="2" type="ctrTitle"/>
          </p:nvPr>
        </p:nvSpPr>
        <p:spPr>
          <a:xfrm>
            <a:off x="1690457" y="1900424"/>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0" name="Google Shape;520;gd71bba1f91_1_507"/>
          <p:cNvSpPr txBox="1"/>
          <p:nvPr>
            <p:ph idx="1" type="subTitle"/>
          </p:nvPr>
        </p:nvSpPr>
        <p:spPr>
          <a:xfrm>
            <a:off x="20518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21" name="Google Shape;521;gd71bba1f91_1_507"/>
          <p:cNvSpPr txBox="1"/>
          <p:nvPr>
            <p:ph idx="3" type="ctrTitle"/>
          </p:nvPr>
        </p:nvSpPr>
        <p:spPr>
          <a:xfrm>
            <a:off x="1690457" y="340500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2" name="Google Shape;522;gd71bba1f91_1_507"/>
          <p:cNvSpPr txBox="1"/>
          <p:nvPr>
            <p:ph idx="4" type="subTitle"/>
          </p:nvPr>
        </p:nvSpPr>
        <p:spPr>
          <a:xfrm>
            <a:off x="20518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23" name="Google Shape;523;gd71bba1f91_1_507"/>
          <p:cNvSpPr txBox="1"/>
          <p:nvPr>
            <p:ph idx="5" type="ctrTitle"/>
          </p:nvPr>
        </p:nvSpPr>
        <p:spPr>
          <a:xfrm>
            <a:off x="4824357" y="1900424"/>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4" name="Google Shape;524;gd71bba1f91_1_507"/>
          <p:cNvSpPr txBox="1"/>
          <p:nvPr>
            <p:ph idx="6" type="subTitle"/>
          </p:nvPr>
        </p:nvSpPr>
        <p:spPr>
          <a:xfrm>
            <a:off x="5185707" y="236977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25" name="Google Shape;525;gd71bba1f91_1_507"/>
          <p:cNvSpPr txBox="1"/>
          <p:nvPr>
            <p:ph idx="7" type="ctrTitle"/>
          </p:nvPr>
        </p:nvSpPr>
        <p:spPr>
          <a:xfrm>
            <a:off x="4824357" y="3405003"/>
            <a:ext cx="26292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6" name="Google Shape;526;gd71bba1f91_1_507"/>
          <p:cNvSpPr txBox="1"/>
          <p:nvPr>
            <p:ph idx="8" type="subTitle"/>
          </p:nvPr>
        </p:nvSpPr>
        <p:spPr>
          <a:xfrm>
            <a:off x="5185707" y="3871725"/>
            <a:ext cx="19065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cxnSp>
        <p:nvCxnSpPr>
          <p:cNvPr id="527" name="Google Shape;527;gd71bba1f91_1_507"/>
          <p:cNvCxnSpPr/>
          <p:nvPr/>
        </p:nvCxnSpPr>
        <p:spPr>
          <a:xfrm>
            <a:off x="2273400" y="2110663"/>
            <a:ext cx="4597200" cy="0"/>
          </a:xfrm>
          <a:prstGeom prst="straightConnector1">
            <a:avLst/>
          </a:prstGeom>
          <a:noFill/>
          <a:ln cap="flat" cmpd="sng" w="19050">
            <a:solidFill>
              <a:schemeClr val="lt1"/>
            </a:solidFill>
            <a:prstDash val="solid"/>
            <a:round/>
            <a:headEnd len="sm" w="sm" type="none"/>
            <a:tailEnd len="sm" w="sm" type="none"/>
          </a:ln>
        </p:spPr>
      </p:cxnSp>
      <p:cxnSp>
        <p:nvCxnSpPr>
          <p:cNvPr id="528" name="Google Shape;528;gd71bba1f91_1_507"/>
          <p:cNvCxnSpPr/>
          <p:nvPr/>
        </p:nvCxnSpPr>
        <p:spPr>
          <a:xfrm>
            <a:off x="2273400" y="3627438"/>
            <a:ext cx="4597200" cy="0"/>
          </a:xfrm>
          <a:prstGeom prst="straightConnector1">
            <a:avLst/>
          </a:prstGeom>
          <a:noFill/>
          <a:ln cap="flat" cmpd="sng" w="19050">
            <a:solidFill>
              <a:schemeClr val="lt1"/>
            </a:solidFill>
            <a:prstDash val="solid"/>
            <a:round/>
            <a:headEnd len="sm" w="sm" type="none"/>
            <a:tailEnd len="sm" w="sm" type="none"/>
          </a:ln>
        </p:spPr>
      </p:cxnSp>
      <p:pic>
        <p:nvPicPr>
          <p:cNvPr id="529" name="Google Shape;529;gd71bba1f91_1_507"/>
          <p:cNvPicPr preferRelativeResize="0"/>
          <p:nvPr/>
        </p:nvPicPr>
        <p:blipFill rotWithShape="1">
          <a:blip r:embed="rId2">
            <a:alphaModFix/>
          </a:blip>
          <a:srcRect b="0" l="0" r="0" t="0"/>
          <a:stretch/>
        </p:blipFill>
        <p:spPr>
          <a:xfrm flipH="1" rot="-5400000">
            <a:off x="6941050" y="-576048"/>
            <a:ext cx="2754276" cy="2485175"/>
          </a:xfrm>
          <a:prstGeom prst="rect">
            <a:avLst/>
          </a:prstGeom>
          <a:noFill/>
          <a:ln>
            <a:noFill/>
          </a:ln>
        </p:spPr>
      </p:pic>
      <p:pic>
        <p:nvPicPr>
          <p:cNvPr id="530" name="Google Shape;530;gd71bba1f91_1_507"/>
          <p:cNvPicPr preferRelativeResize="0"/>
          <p:nvPr/>
        </p:nvPicPr>
        <p:blipFill rotWithShape="1">
          <a:blip r:embed="rId2">
            <a:alphaModFix/>
          </a:blip>
          <a:srcRect b="0" l="0" r="0" t="0"/>
          <a:stretch/>
        </p:blipFill>
        <p:spPr>
          <a:xfrm rot="5400000">
            <a:off x="-134550" y="-576388"/>
            <a:ext cx="2754276" cy="2485175"/>
          </a:xfrm>
          <a:prstGeom prst="rect">
            <a:avLst/>
          </a:prstGeom>
          <a:noFill/>
          <a:ln>
            <a:noFill/>
          </a:ln>
        </p:spPr>
      </p:pic>
      <p:pic>
        <p:nvPicPr>
          <p:cNvPr id="531" name="Google Shape;531;gd71bba1f91_1_507"/>
          <p:cNvPicPr preferRelativeResize="0"/>
          <p:nvPr/>
        </p:nvPicPr>
        <p:blipFill rotWithShape="1">
          <a:blip r:embed="rId2">
            <a:alphaModFix/>
          </a:blip>
          <a:srcRect b="0" l="0" r="0" t="0"/>
          <a:stretch/>
        </p:blipFill>
        <p:spPr>
          <a:xfrm rot="5400000">
            <a:off x="-144075" y="3612343"/>
            <a:ext cx="2754276" cy="2485175"/>
          </a:xfrm>
          <a:prstGeom prst="rect">
            <a:avLst/>
          </a:prstGeom>
          <a:noFill/>
          <a:ln>
            <a:noFill/>
          </a:ln>
        </p:spPr>
      </p:pic>
      <p:pic>
        <p:nvPicPr>
          <p:cNvPr id="532" name="Google Shape;532;gd71bba1f91_1_507"/>
          <p:cNvPicPr preferRelativeResize="0"/>
          <p:nvPr/>
        </p:nvPicPr>
        <p:blipFill rotWithShape="1">
          <a:blip r:embed="rId2">
            <a:alphaModFix/>
          </a:blip>
          <a:srcRect b="0" l="0" r="0" t="0"/>
          <a:stretch/>
        </p:blipFill>
        <p:spPr>
          <a:xfrm flipH="1" rot="-5400000">
            <a:off x="6931525" y="3621493"/>
            <a:ext cx="2754276" cy="2485175"/>
          </a:xfrm>
          <a:prstGeom prst="rect">
            <a:avLst/>
          </a:prstGeom>
          <a:noFill/>
          <a:ln>
            <a:noFill/>
          </a:ln>
        </p:spPr>
      </p:pic>
      <p:sp>
        <p:nvSpPr>
          <p:cNvPr id="533" name="Google Shape;533;gd71bba1f91_1_5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56">
    <p:spTree>
      <p:nvGrpSpPr>
        <p:cNvPr id="534" name="Shape 534"/>
        <p:cNvGrpSpPr/>
        <p:nvPr/>
      </p:nvGrpSpPr>
      <p:grpSpPr>
        <a:xfrm>
          <a:off x="0" y="0"/>
          <a:ext cx="0" cy="0"/>
          <a:chOff x="0" y="0"/>
          <a:chExt cx="0" cy="0"/>
        </a:xfrm>
      </p:grpSpPr>
      <p:sp>
        <p:nvSpPr>
          <p:cNvPr id="535" name="Google Shape;535;gd71bba1f91_1_523"/>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36" name="Google Shape;536;gd71bba1f91_1_523"/>
          <p:cNvSpPr txBox="1"/>
          <p:nvPr>
            <p:ph idx="1" type="subTitle"/>
          </p:nvPr>
        </p:nvSpPr>
        <p:spPr>
          <a:xfrm>
            <a:off x="1132000" y="3432862"/>
            <a:ext cx="1874100" cy="36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pic>
        <p:nvPicPr>
          <p:cNvPr id="537" name="Google Shape;537;gd71bba1f91_1_523"/>
          <p:cNvPicPr preferRelativeResize="0"/>
          <p:nvPr/>
        </p:nvPicPr>
        <p:blipFill rotWithShape="1">
          <a:blip r:embed="rId2">
            <a:alphaModFix/>
          </a:blip>
          <a:srcRect b="0" l="0" r="0" t="0"/>
          <a:stretch/>
        </p:blipFill>
        <p:spPr>
          <a:xfrm>
            <a:off x="-5" y="-581412"/>
            <a:ext cx="2300675" cy="2075900"/>
          </a:xfrm>
          <a:prstGeom prst="rect">
            <a:avLst/>
          </a:prstGeom>
          <a:noFill/>
          <a:ln>
            <a:noFill/>
          </a:ln>
        </p:spPr>
      </p:pic>
      <p:sp>
        <p:nvSpPr>
          <p:cNvPr id="538" name="Google Shape;538;gd71bba1f91_1_523"/>
          <p:cNvSpPr txBox="1"/>
          <p:nvPr>
            <p:ph idx="2" type="title"/>
          </p:nvPr>
        </p:nvSpPr>
        <p:spPr>
          <a:xfrm>
            <a:off x="3725850" y="2029263"/>
            <a:ext cx="15159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39" name="Google Shape;539;gd71bba1f91_1_523"/>
          <p:cNvSpPr txBox="1"/>
          <p:nvPr>
            <p:ph idx="3" type="title"/>
          </p:nvPr>
        </p:nvSpPr>
        <p:spPr>
          <a:xfrm>
            <a:off x="3022450" y="3601675"/>
            <a:ext cx="14073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40" name="Google Shape;540;gd71bba1f91_1_523"/>
          <p:cNvSpPr txBox="1"/>
          <p:nvPr>
            <p:ph idx="4" type="title"/>
          </p:nvPr>
        </p:nvSpPr>
        <p:spPr>
          <a:xfrm>
            <a:off x="4565843" y="3408687"/>
            <a:ext cx="685800" cy="45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41" name="Google Shape;541;gd71bba1f91_1_523"/>
          <p:cNvSpPr txBox="1"/>
          <p:nvPr>
            <p:ph idx="5" type="subTitle"/>
          </p:nvPr>
        </p:nvSpPr>
        <p:spPr>
          <a:xfrm>
            <a:off x="5445069" y="1751762"/>
            <a:ext cx="1868700" cy="36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2" name="Google Shape;542;gd71bba1f91_1_523"/>
          <p:cNvSpPr txBox="1"/>
          <p:nvPr>
            <p:ph idx="6" type="subTitle"/>
          </p:nvPr>
        </p:nvSpPr>
        <p:spPr>
          <a:xfrm>
            <a:off x="5326225" y="3441195"/>
            <a:ext cx="1874100" cy="36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None/>
              <a:defRPr sz="1600">
                <a:latin typeface="Squada One"/>
                <a:ea typeface="Squada One"/>
                <a:cs typeface="Squada One"/>
                <a:sym typeface="Squada One"/>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3" name="Google Shape;543;gd71bba1f91_1_523"/>
          <p:cNvSpPr txBox="1"/>
          <p:nvPr>
            <p:ph idx="7" type="subTitle"/>
          </p:nvPr>
        </p:nvSpPr>
        <p:spPr>
          <a:xfrm>
            <a:off x="5439558" y="1986687"/>
            <a:ext cx="18687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4" name="Google Shape;544;gd71bba1f91_1_523"/>
          <p:cNvSpPr txBox="1"/>
          <p:nvPr>
            <p:ph idx="8" type="subTitle"/>
          </p:nvPr>
        </p:nvSpPr>
        <p:spPr>
          <a:xfrm>
            <a:off x="5328925" y="3808995"/>
            <a:ext cx="1868700" cy="569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5" name="Google Shape;545;gd71bba1f91_1_523"/>
          <p:cNvSpPr txBox="1"/>
          <p:nvPr>
            <p:ph idx="9" type="subTitle"/>
          </p:nvPr>
        </p:nvSpPr>
        <p:spPr>
          <a:xfrm>
            <a:off x="1132000" y="3592190"/>
            <a:ext cx="1874100" cy="7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46" name="Google Shape;546;gd71bba1f91_1_5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58">
    <p:spTree>
      <p:nvGrpSpPr>
        <p:cNvPr id="547" name="Shape 547"/>
        <p:cNvGrpSpPr/>
        <p:nvPr/>
      </p:nvGrpSpPr>
      <p:grpSpPr>
        <a:xfrm>
          <a:off x="0" y="0"/>
          <a:ext cx="0" cy="0"/>
          <a:chOff x="0" y="0"/>
          <a:chExt cx="0" cy="0"/>
        </a:xfrm>
      </p:grpSpPr>
      <p:sp>
        <p:nvSpPr>
          <p:cNvPr id="548" name="Google Shape;548;gd71bba1f91_1_535"/>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549" name="Google Shape;549;gd71bba1f91_1_535"/>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550" name="Google Shape;550;gd71bba1f91_1_535"/>
          <p:cNvSpPr txBox="1"/>
          <p:nvPr>
            <p:ph idx="1" type="subTitle"/>
          </p:nvPr>
        </p:nvSpPr>
        <p:spPr>
          <a:xfrm>
            <a:off x="1758182" y="4055692"/>
            <a:ext cx="12177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51" name="Google Shape;551;gd71bba1f91_1_535"/>
          <p:cNvSpPr txBox="1"/>
          <p:nvPr>
            <p:ph idx="2" type="subTitle"/>
          </p:nvPr>
        </p:nvSpPr>
        <p:spPr>
          <a:xfrm>
            <a:off x="3939062" y="4070880"/>
            <a:ext cx="12624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52" name="Google Shape;552;gd71bba1f91_1_535"/>
          <p:cNvSpPr txBox="1"/>
          <p:nvPr>
            <p:ph idx="3" type="subTitle"/>
          </p:nvPr>
        </p:nvSpPr>
        <p:spPr>
          <a:xfrm>
            <a:off x="6187500" y="4069687"/>
            <a:ext cx="12624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53" name="Google Shape;553;gd71bba1f91_1_535"/>
          <p:cNvSpPr txBox="1"/>
          <p:nvPr>
            <p:ph idx="4" type="subTitle"/>
          </p:nvPr>
        </p:nvSpPr>
        <p:spPr>
          <a:xfrm>
            <a:off x="1743882" y="3729155"/>
            <a:ext cx="12177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54" name="Google Shape;554;gd71bba1f91_1_535"/>
          <p:cNvSpPr txBox="1"/>
          <p:nvPr>
            <p:ph idx="5" type="subTitle"/>
          </p:nvPr>
        </p:nvSpPr>
        <p:spPr>
          <a:xfrm>
            <a:off x="3939062" y="3733800"/>
            <a:ext cx="1262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55" name="Google Shape;555;gd71bba1f91_1_535"/>
          <p:cNvSpPr txBox="1"/>
          <p:nvPr>
            <p:ph idx="6" type="subTitle"/>
          </p:nvPr>
        </p:nvSpPr>
        <p:spPr>
          <a:xfrm>
            <a:off x="6187600" y="3733632"/>
            <a:ext cx="1262400" cy="46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l">
              <a:lnSpc>
                <a:spcPct val="115000"/>
              </a:lnSpc>
              <a:spcBef>
                <a:spcPts val="0"/>
              </a:spcBef>
              <a:spcAft>
                <a:spcPts val="0"/>
              </a:spcAft>
              <a:buSzPts val="1600"/>
              <a:buFont typeface="Squada One"/>
              <a:buNone/>
              <a:defRPr sz="1600">
                <a:latin typeface="Squada One"/>
                <a:ea typeface="Squada One"/>
                <a:cs typeface="Squada One"/>
                <a:sym typeface="Squada One"/>
              </a:defRPr>
            </a:lvl2pPr>
            <a:lvl3pPr lvl="2" algn="l">
              <a:lnSpc>
                <a:spcPct val="115000"/>
              </a:lnSpc>
              <a:spcBef>
                <a:spcPts val="1600"/>
              </a:spcBef>
              <a:spcAft>
                <a:spcPts val="0"/>
              </a:spcAft>
              <a:buSzPts val="1600"/>
              <a:buFont typeface="Squada One"/>
              <a:buNone/>
              <a:defRPr sz="1600">
                <a:latin typeface="Squada One"/>
                <a:ea typeface="Squada One"/>
                <a:cs typeface="Squada One"/>
                <a:sym typeface="Squada One"/>
              </a:defRPr>
            </a:lvl3pPr>
            <a:lvl4pPr lvl="3" algn="l">
              <a:lnSpc>
                <a:spcPct val="115000"/>
              </a:lnSpc>
              <a:spcBef>
                <a:spcPts val="1600"/>
              </a:spcBef>
              <a:spcAft>
                <a:spcPts val="0"/>
              </a:spcAft>
              <a:buSzPts val="1600"/>
              <a:buFont typeface="Squada One"/>
              <a:buNone/>
              <a:defRPr sz="1600">
                <a:latin typeface="Squada One"/>
                <a:ea typeface="Squada One"/>
                <a:cs typeface="Squada One"/>
                <a:sym typeface="Squada One"/>
              </a:defRPr>
            </a:lvl4pPr>
            <a:lvl5pPr lvl="4" algn="l">
              <a:lnSpc>
                <a:spcPct val="115000"/>
              </a:lnSpc>
              <a:spcBef>
                <a:spcPts val="1600"/>
              </a:spcBef>
              <a:spcAft>
                <a:spcPts val="0"/>
              </a:spcAft>
              <a:buSzPts val="1600"/>
              <a:buFont typeface="Squada One"/>
              <a:buNone/>
              <a:defRPr sz="1600">
                <a:latin typeface="Squada One"/>
                <a:ea typeface="Squada One"/>
                <a:cs typeface="Squada One"/>
                <a:sym typeface="Squada One"/>
              </a:defRPr>
            </a:lvl5pPr>
            <a:lvl6pPr lvl="5" algn="l">
              <a:lnSpc>
                <a:spcPct val="115000"/>
              </a:lnSpc>
              <a:spcBef>
                <a:spcPts val="1600"/>
              </a:spcBef>
              <a:spcAft>
                <a:spcPts val="0"/>
              </a:spcAft>
              <a:buSzPts val="1600"/>
              <a:buFont typeface="Squada One"/>
              <a:buNone/>
              <a:defRPr sz="1600">
                <a:latin typeface="Squada One"/>
                <a:ea typeface="Squada One"/>
                <a:cs typeface="Squada One"/>
                <a:sym typeface="Squada One"/>
              </a:defRPr>
            </a:lvl6pPr>
            <a:lvl7pPr lvl="6" algn="l">
              <a:lnSpc>
                <a:spcPct val="115000"/>
              </a:lnSpc>
              <a:spcBef>
                <a:spcPts val="1600"/>
              </a:spcBef>
              <a:spcAft>
                <a:spcPts val="0"/>
              </a:spcAft>
              <a:buSzPts val="1600"/>
              <a:buFont typeface="Squada One"/>
              <a:buNone/>
              <a:defRPr sz="1600">
                <a:latin typeface="Squada One"/>
                <a:ea typeface="Squada One"/>
                <a:cs typeface="Squada One"/>
                <a:sym typeface="Squada One"/>
              </a:defRPr>
            </a:lvl7pPr>
            <a:lvl8pPr lvl="7" algn="l">
              <a:lnSpc>
                <a:spcPct val="115000"/>
              </a:lnSpc>
              <a:spcBef>
                <a:spcPts val="1600"/>
              </a:spcBef>
              <a:spcAft>
                <a:spcPts val="0"/>
              </a:spcAft>
              <a:buSzPts val="1600"/>
              <a:buFont typeface="Squada One"/>
              <a:buNone/>
              <a:defRPr sz="1600">
                <a:latin typeface="Squada One"/>
                <a:ea typeface="Squada One"/>
                <a:cs typeface="Squada One"/>
                <a:sym typeface="Squada One"/>
              </a:defRPr>
            </a:lvl8pPr>
            <a:lvl9pPr lvl="8" algn="l">
              <a:lnSpc>
                <a:spcPct val="115000"/>
              </a:lnSpc>
              <a:spcBef>
                <a:spcPts val="1600"/>
              </a:spcBef>
              <a:spcAft>
                <a:spcPts val="1600"/>
              </a:spcAft>
              <a:buSzPts val="1600"/>
              <a:buFont typeface="Squada One"/>
              <a:buNone/>
              <a:defRPr sz="1600">
                <a:latin typeface="Squada One"/>
                <a:ea typeface="Squada One"/>
                <a:cs typeface="Squada One"/>
                <a:sym typeface="Squada One"/>
              </a:defRPr>
            </a:lvl9pPr>
          </a:lstStyle>
          <a:p/>
        </p:txBody>
      </p:sp>
      <p:sp>
        <p:nvSpPr>
          <p:cNvPr id="556" name="Google Shape;556;gd71bba1f91_1_5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60">
    <p:spTree>
      <p:nvGrpSpPr>
        <p:cNvPr id="557" name="Shape 557"/>
        <p:cNvGrpSpPr/>
        <p:nvPr/>
      </p:nvGrpSpPr>
      <p:grpSpPr>
        <a:xfrm>
          <a:off x="0" y="0"/>
          <a:ext cx="0" cy="0"/>
          <a:chOff x="0" y="0"/>
          <a:chExt cx="0" cy="0"/>
        </a:xfrm>
      </p:grpSpPr>
      <p:pic>
        <p:nvPicPr>
          <p:cNvPr id="558" name="Google Shape;558;gd71bba1f91_1_544"/>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559" name="Google Shape;559;gd71bba1f91_1_544"/>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0" name="Google Shape;560;gd71bba1f91_1_544"/>
          <p:cNvSpPr txBox="1"/>
          <p:nvPr>
            <p:ph idx="2" type="ctrTitle"/>
          </p:nvPr>
        </p:nvSpPr>
        <p:spPr>
          <a:xfrm>
            <a:off x="2393800" y="3851557"/>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561" name="Google Shape;561;gd71bba1f91_1_544"/>
          <p:cNvSpPr txBox="1"/>
          <p:nvPr>
            <p:ph idx="1" type="subTitle"/>
          </p:nvPr>
        </p:nvSpPr>
        <p:spPr>
          <a:xfrm>
            <a:off x="2393800" y="4112538"/>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62" name="Google Shape;562;gd71bba1f91_1_544"/>
          <p:cNvSpPr txBox="1"/>
          <p:nvPr>
            <p:ph idx="3" type="ctrTitle"/>
          </p:nvPr>
        </p:nvSpPr>
        <p:spPr>
          <a:xfrm>
            <a:off x="4454450" y="3859775"/>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563" name="Google Shape;563;gd71bba1f91_1_544"/>
          <p:cNvSpPr txBox="1"/>
          <p:nvPr>
            <p:ph idx="4" type="subTitle"/>
          </p:nvPr>
        </p:nvSpPr>
        <p:spPr>
          <a:xfrm>
            <a:off x="4454600" y="4111838"/>
            <a:ext cx="12312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64" name="Google Shape;564;gd71bba1f91_1_544"/>
          <p:cNvSpPr txBox="1"/>
          <p:nvPr>
            <p:ph idx="5" type="ctrTitle"/>
          </p:nvPr>
        </p:nvSpPr>
        <p:spPr>
          <a:xfrm>
            <a:off x="3443775" y="1362901"/>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565" name="Google Shape;565;gd71bba1f91_1_544"/>
          <p:cNvSpPr txBox="1"/>
          <p:nvPr>
            <p:ph idx="6" type="subTitle"/>
          </p:nvPr>
        </p:nvSpPr>
        <p:spPr>
          <a:xfrm>
            <a:off x="3443626" y="1656449"/>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66" name="Google Shape;566;gd71bba1f91_1_544"/>
          <p:cNvSpPr txBox="1"/>
          <p:nvPr>
            <p:ph idx="7" type="ctrTitle"/>
          </p:nvPr>
        </p:nvSpPr>
        <p:spPr>
          <a:xfrm>
            <a:off x="5498425" y="1361363"/>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567" name="Google Shape;567;gd71bba1f91_1_544"/>
          <p:cNvSpPr txBox="1"/>
          <p:nvPr>
            <p:ph idx="8" type="subTitle"/>
          </p:nvPr>
        </p:nvSpPr>
        <p:spPr>
          <a:xfrm>
            <a:off x="5498325" y="1654912"/>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68" name="Google Shape;568;gd71bba1f91_1_5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7">
    <p:spTree>
      <p:nvGrpSpPr>
        <p:cNvPr id="569" name="Shape 569"/>
        <p:cNvGrpSpPr/>
        <p:nvPr/>
      </p:nvGrpSpPr>
      <p:grpSpPr>
        <a:xfrm>
          <a:off x="0" y="0"/>
          <a:ext cx="0" cy="0"/>
          <a:chOff x="0" y="0"/>
          <a:chExt cx="0" cy="0"/>
        </a:xfrm>
      </p:grpSpPr>
      <p:sp>
        <p:nvSpPr>
          <p:cNvPr id="570" name="Google Shape;570;gd71bba1f91_1_555"/>
          <p:cNvSpPr txBox="1"/>
          <p:nvPr>
            <p:ph type="ctrTitle"/>
          </p:nvPr>
        </p:nvSpPr>
        <p:spPr>
          <a:xfrm flipH="1">
            <a:off x="457200" y="444899"/>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571" name="Google Shape;571;gd71bba1f91_1_555"/>
          <p:cNvPicPr preferRelativeResize="0"/>
          <p:nvPr/>
        </p:nvPicPr>
        <p:blipFill rotWithShape="1">
          <a:blip r:embed="rId2">
            <a:alphaModFix/>
          </a:blip>
          <a:srcRect b="0" l="0" r="0" t="0"/>
          <a:stretch/>
        </p:blipFill>
        <p:spPr>
          <a:xfrm flipH="1">
            <a:off x="6831825" y="-795109"/>
            <a:ext cx="3139825" cy="2833049"/>
          </a:xfrm>
          <a:prstGeom prst="rect">
            <a:avLst/>
          </a:prstGeom>
          <a:noFill/>
          <a:ln>
            <a:noFill/>
          </a:ln>
        </p:spPr>
      </p:pic>
      <p:pic>
        <p:nvPicPr>
          <p:cNvPr id="572" name="Google Shape;572;gd71bba1f91_1_555"/>
          <p:cNvPicPr preferRelativeResize="0"/>
          <p:nvPr/>
        </p:nvPicPr>
        <p:blipFill rotWithShape="1">
          <a:blip r:embed="rId2">
            <a:alphaModFix/>
          </a:blip>
          <a:srcRect b="0" l="0" r="0" t="0"/>
          <a:stretch/>
        </p:blipFill>
        <p:spPr>
          <a:xfrm>
            <a:off x="-820369" y="-796531"/>
            <a:ext cx="3139825" cy="2833049"/>
          </a:xfrm>
          <a:prstGeom prst="rect">
            <a:avLst/>
          </a:prstGeom>
          <a:noFill/>
          <a:ln>
            <a:noFill/>
          </a:ln>
        </p:spPr>
      </p:pic>
      <p:sp>
        <p:nvSpPr>
          <p:cNvPr id="573" name="Google Shape;573;gd71bba1f91_1_5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4">
    <p:spTree>
      <p:nvGrpSpPr>
        <p:cNvPr id="574" name="Shape 574"/>
        <p:cNvGrpSpPr/>
        <p:nvPr/>
      </p:nvGrpSpPr>
      <p:grpSpPr>
        <a:xfrm>
          <a:off x="0" y="0"/>
          <a:ext cx="0" cy="0"/>
          <a:chOff x="0" y="0"/>
          <a:chExt cx="0" cy="0"/>
        </a:xfrm>
      </p:grpSpPr>
      <p:sp>
        <p:nvSpPr>
          <p:cNvPr id="575" name="Google Shape;575;gd71bba1f91_1_559"/>
          <p:cNvSpPr txBox="1"/>
          <p:nvPr>
            <p:ph type="ctrTitle"/>
          </p:nvPr>
        </p:nvSpPr>
        <p:spPr>
          <a:xfrm flipH="1">
            <a:off x="457200" y="1443030"/>
            <a:ext cx="2695800" cy="6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b="1"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76" name="Google Shape;576;gd71bba1f91_1_559"/>
          <p:cNvSpPr txBox="1"/>
          <p:nvPr/>
        </p:nvSpPr>
        <p:spPr>
          <a:xfrm>
            <a:off x="3390325" y="2006627"/>
            <a:ext cx="2818200" cy="124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200" u="none" cap="none" strike="noStrike">
                <a:solidFill>
                  <a:schemeClr val="lt1"/>
                </a:solidFill>
                <a:latin typeface="Roboto Condensed Light"/>
                <a:ea typeface="Roboto Condensed Light"/>
                <a:cs typeface="Roboto Condensed Light"/>
                <a:sym typeface="Roboto Condensed Light"/>
              </a:rPr>
              <a:t>CREDITS: This presentation template was created by</a:t>
            </a:r>
            <a:r>
              <a:rPr b="0" i="0" lang="en" sz="1200" u="none" cap="none" strike="noStrike">
                <a:solidFill>
                  <a:schemeClr val="dk1"/>
                </a:solidFill>
                <a:latin typeface="Roboto Condensed Light"/>
                <a:ea typeface="Roboto Condensed Light"/>
                <a:cs typeface="Roboto Condensed Light"/>
                <a:sym typeface="Roboto Condensed Light"/>
              </a:rPr>
              <a:t>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val="tx"/>
                    </a:ext>
                  </a:extLst>
                </a:hlinkClick>
              </a:rPr>
              <a:t>Slidesgo</a:t>
            </a:r>
            <a:r>
              <a:rPr b="0" i="0" lang="en" sz="1200" u="none" cap="none" strike="noStrike">
                <a:solidFill>
                  <a:schemeClr val="lt1"/>
                </a:solidFill>
                <a:latin typeface="Roboto Condensed Light"/>
                <a:ea typeface="Roboto Condensed Light"/>
                <a:cs typeface="Roboto Condensed Light"/>
                <a:sym typeface="Roboto Condensed Light"/>
              </a:rPr>
              <a:t>, including icons by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Flaticon</a:t>
            </a:r>
            <a:r>
              <a:rPr b="0" i="0" lang="en" sz="1200" u="none" cap="none" strike="noStrike">
                <a:solidFill>
                  <a:schemeClr val="lt1"/>
                </a:solidFill>
                <a:latin typeface="Roboto Condensed Light"/>
                <a:ea typeface="Roboto Condensed Light"/>
                <a:cs typeface="Roboto Condensed Light"/>
                <a:sym typeface="Roboto Condensed Light"/>
              </a:rPr>
              <a:t>, infographics &amp; images by </a:t>
            </a:r>
            <a:r>
              <a:rPr b="0" i="0" lang="en" sz="1200" u="none" cap="none" strike="noStrike">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Freepik</a:t>
            </a:r>
            <a:endParaRPr b="0" i="0" sz="1200" u="none" cap="none" strike="noStrike">
              <a:solidFill>
                <a:schemeClr val="lt1"/>
              </a:solidFill>
              <a:latin typeface="Roboto Condensed Light"/>
              <a:ea typeface="Roboto Condensed Light"/>
              <a:cs typeface="Roboto Condensed Light"/>
              <a:sym typeface="Roboto Condensed Light"/>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rPr b="0" i="0" lang="en" sz="1200" u="none" cap="none" strike="noStrike">
                <a:solidFill>
                  <a:schemeClr val="dk1"/>
                </a:solidFill>
                <a:highlight>
                  <a:srgbClr val="FFD809"/>
                </a:highlight>
                <a:latin typeface="Roboto"/>
                <a:ea typeface="Roboto"/>
                <a:cs typeface="Roboto"/>
                <a:sym typeface="Roboto"/>
              </a:rPr>
              <a:t> </a:t>
            </a:r>
            <a:endParaRPr b="0" i="0" sz="1200" u="none" cap="none" strike="noStrike">
              <a:solidFill>
                <a:schemeClr val="dk1"/>
              </a:solidFill>
              <a:highlight>
                <a:srgbClr val="FFD809"/>
              </a:highlight>
              <a:latin typeface="Roboto"/>
              <a:ea typeface="Roboto"/>
              <a:cs typeface="Roboto"/>
              <a:sym typeface="Roboto"/>
            </a:endParaRPr>
          </a:p>
          <a:p>
            <a:pPr indent="0" lvl="0" marL="1371600" marR="0" rtl="0" algn="l">
              <a:lnSpc>
                <a:spcPct val="114000"/>
              </a:lnSpc>
              <a:spcBef>
                <a:spcPts val="0"/>
              </a:spcBef>
              <a:spcAft>
                <a:spcPts val="0"/>
              </a:spcAft>
              <a:buClr>
                <a:srgbClr val="000000"/>
              </a:buClr>
              <a:buSzPts val="11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577" name="Google Shape;577;gd71bba1f91_1_559"/>
          <p:cNvSpPr txBox="1"/>
          <p:nvPr>
            <p:ph idx="1" type="subTitle"/>
          </p:nvPr>
        </p:nvSpPr>
        <p:spPr>
          <a:xfrm>
            <a:off x="457188" y="2038763"/>
            <a:ext cx="2695800" cy="488400"/>
          </a:xfrm>
          <a:prstGeom prst="rect">
            <a:avLst/>
          </a:prstGeom>
          <a:noFill/>
          <a:ln>
            <a:noFill/>
          </a:ln>
        </p:spPr>
        <p:txBody>
          <a:bodyPr anchorCtr="0" anchor="t" bIns="91425" lIns="91425" spcFirstLastPara="1" rIns="91425" wrap="square" tIns="91425">
            <a:noAutofit/>
          </a:bodyPr>
          <a:lstStyle>
            <a:lvl1pPr lvl="0" algn="just">
              <a:lnSpc>
                <a:spcPct val="100000"/>
              </a:lnSpc>
              <a:spcBef>
                <a:spcPts val="0"/>
              </a:spcBef>
              <a:spcAft>
                <a:spcPts val="0"/>
              </a:spcAft>
              <a:buSzPts val="10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pic>
        <p:nvPicPr>
          <p:cNvPr id="578" name="Google Shape;578;gd71bba1f91_1_559"/>
          <p:cNvPicPr preferRelativeResize="0"/>
          <p:nvPr/>
        </p:nvPicPr>
        <p:blipFill rotWithShape="1">
          <a:blip r:embed="rId5">
            <a:alphaModFix/>
          </a:blip>
          <a:srcRect b="0" l="0" r="0" t="0"/>
          <a:stretch/>
        </p:blipFill>
        <p:spPr>
          <a:xfrm flipH="1">
            <a:off x="5071778" y="-1374105"/>
            <a:ext cx="4072221" cy="3674359"/>
          </a:xfrm>
          <a:prstGeom prst="rect">
            <a:avLst/>
          </a:prstGeom>
          <a:noFill/>
          <a:ln>
            <a:noFill/>
          </a:ln>
        </p:spPr>
      </p:pic>
      <p:pic>
        <p:nvPicPr>
          <p:cNvPr id="579" name="Google Shape;579;gd71bba1f91_1_559"/>
          <p:cNvPicPr preferRelativeResize="0"/>
          <p:nvPr/>
        </p:nvPicPr>
        <p:blipFill rotWithShape="1">
          <a:blip r:embed="rId5">
            <a:alphaModFix/>
          </a:blip>
          <a:srcRect b="0" l="0" r="0" t="0"/>
          <a:stretch/>
        </p:blipFill>
        <p:spPr>
          <a:xfrm rot="10800000">
            <a:off x="5058749" y="2776786"/>
            <a:ext cx="4072221" cy="3674359"/>
          </a:xfrm>
          <a:prstGeom prst="rect">
            <a:avLst/>
          </a:prstGeom>
          <a:noFill/>
          <a:ln>
            <a:noFill/>
          </a:ln>
        </p:spPr>
      </p:pic>
      <p:sp>
        <p:nvSpPr>
          <p:cNvPr id="580" name="Google Shape;580;gd71bba1f91_1_5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33">
    <p:spTree>
      <p:nvGrpSpPr>
        <p:cNvPr id="581" name="Shape 581"/>
        <p:cNvGrpSpPr/>
        <p:nvPr/>
      </p:nvGrpSpPr>
      <p:grpSpPr>
        <a:xfrm>
          <a:off x="0" y="0"/>
          <a:ext cx="0" cy="0"/>
          <a:chOff x="0" y="0"/>
          <a:chExt cx="0" cy="0"/>
        </a:xfrm>
      </p:grpSpPr>
      <p:sp>
        <p:nvSpPr>
          <p:cNvPr id="582" name="Google Shape;582;gd71bba1f91_1_565"/>
          <p:cNvSpPr txBox="1"/>
          <p:nvPr>
            <p:ph type="ctrTitle"/>
          </p:nvPr>
        </p:nvSpPr>
        <p:spPr>
          <a:xfrm flipH="1">
            <a:off x="540000" y="455570"/>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83" name="Google Shape;583;gd71bba1f91_1_565"/>
          <p:cNvSpPr txBox="1"/>
          <p:nvPr>
            <p:ph idx="1" type="subTitle"/>
          </p:nvPr>
        </p:nvSpPr>
        <p:spPr>
          <a:xfrm>
            <a:off x="2588100" y="2210650"/>
            <a:ext cx="3967800" cy="18444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SzPts val="1200"/>
              <a:buChar char="●"/>
              <a:defRPr sz="1400"/>
            </a:lvl1pPr>
            <a:lvl2pPr lvl="1" algn="ctr">
              <a:lnSpc>
                <a:spcPct val="100000"/>
              </a:lnSpc>
              <a:spcBef>
                <a:spcPts val="0"/>
              </a:spcBef>
              <a:spcAft>
                <a:spcPts val="0"/>
              </a:spcAft>
              <a:buSzPts val="1000"/>
              <a:buChar char="○"/>
              <a:defRPr sz="1000"/>
            </a:lvl2pPr>
            <a:lvl3pPr lvl="2" algn="ctr">
              <a:lnSpc>
                <a:spcPct val="100000"/>
              </a:lnSpc>
              <a:spcBef>
                <a:spcPts val="0"/>
              </a:spcBef>
              <a:spcAft>
                <a:spcPts val="0"/>
              </a:spcAft>
              <a:buSzPts val="1000"/>
              <a:buChar char="■"/>
              <a:defRPr sz="1000"/>
            </a:lvl3pPr>
            <a:lvl4pPr lvl="3" algn="ctr">
              <a:lnSpc>
                <a:spcPct val="100000"/>
              </a:lnSpc>
              <a:spcBef>
                <a:spcPts val="0"/>
              </a:spcBef>
              <a:spcAft>
                <a:spcPts val="0"/>
              </a:spcAft>
              <a:buSzPts val="1000"/>
              <a:buChar char="●"/>
              <a:defRPr sz="1000"/>
            </a:lvl4pPr>
            <a:lvl5pPr lvl="4" algn="ctr">
              <a:lnSpc>
                <a:spcPct val="100000"/>
              </a:lnSpc>
              <a:spcBef>
                <a:spcPts val="0"/>
              </a:spcBef>
              <a:spcAft>
                <a:spcPts val="0"/>
              </a:spcAft>
              <a:buSzPts val="1000"/>
              <a:buChar char="○"/>
              <a:defRPr sz="1000"/>
            </a:lvl5pPr>
            <a:lvl6pPr lvl="5" algn="ctr">
              <a:lnSpc>
                <a:spcPct val="100000"/>
              </a:lnSpc>
              <a:spcBef>
                <a:spcPts val="0"/>
              </a:spcBef>
              <a:spcAft>
                <a:spcPts val="0"/>
              </a:spcAft>
              <a:buSzPts val="1000"/>
              <a:buChar char="■"/>
              <a:defRPr sz="1000"/>
            </a:lvl6pPr>
            <a:lvl7pPr lvl="6" algn="ctr">
              <a:lnSpc>
                <a:spcPct val="100000"/>
              </a:lnSpc>
              <a:spcBef>
                <a:spcPts val="0"/>
              </a:spcBef>
              <a:spcAft>
                <a:spcPts val="0"/>
              </a:spcAft>
              <a:buSzPts val="1000"/>
              <a:buChar char="●"/>
              <a:defRPr sz="1000"/>
            </a:lvl7pPr>
            <a:lvl8pPr lvl="7" algn="ctr">
              <a:lnSpc>
                <a:spcPct val="100000"/>
              </a:lnSpc>
              <a:spcBef>
                <a:spcPts val="0"/>
              </a:spcBef>
              <a:spcAft>
                <a:spcPts val="0"/>
              </a:spcAft>
              <a:buSzPts val="1000"/>
              <a:buChar char="○"/>
              <a:defRPr sz="1000"/>
            </a:lvl8pPr>
            <a:lvl9pPr lvl="8" algn="ctr">
              <a:lnSpc>
                <a:spcPct val="100000"/>
              </a:lnSpc>
              <a:spcBef>
                <a:spcPts val="0"/>
              </a:spcBef>
              <a:spcAft>
                <a:spcPts val="0"/>
              </a:spcAft>
              <a:buSzPts val="1000"/>
              <a:buChar char="■"/>
              <a:defRPr sz="1000"/>
            </a:lvl9pPr>
          </a:lstStyle>
          <a:p/>
        </p:txBody>
      </p:sp>
      <p:sp>
        <p:nvSpPr>
          <p:cNvPr id="584" name="Google Shape;584;gd71bba1f91_1_565">
            <a:hlinkClick r:id="rId2"/>
          </p:cNvPr>
          <p:cNvSpPr txBox="1"/>
          <p:nvPr>
            <p:ph idx="2" type="ctrTitle"/>
          </p:nvPr>
        </p:nvSpPr>
        <p:spPr>
          <a:xfrm>
            <a:off x="3224100" y="1799442"/>
            <a:ext cx="2695800" cy="26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16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pic>
        <p:nvPicPr>
          <p:cNvPr id="585" name="Google Shape;585;gd71bba1f91_1_565"/>
          <p:cNvPicPr preferRelativeResize="0"/>
          <p:nvPr/>
        </p:nvPicPr>
        <p:blipFill rotWithShape="1">
          <a:blip r:embed="rId3">
            <a:alphaModFix/>
          </a:blip>
          <a:srcRect b="0" l="0" r="0" t="0"/>
          <a:stretch/>
        </p:blipFill>
        <p:spPr>
          <a:xfrm rot="10800000">
            <a:off x="7247964" y="3287692"/>
            <a:ext cx="2300675" cy="2075900"/>
          </a:xfrm>
          <a:prstGeom prst="rect">
            <a:avLst/>
          </a:prstGeom>
          <a:noFill/>
          <a:ln>
            <a:noFill/>
          </a:ln>
        </p:spPr>
      </p:pic>
      <p:pic>
        <p:nvPicPr>
          <p:cNvPr id="586" name="Google Shape;586;gd71bba1f91_1_565"/>
          <p:cNvPicPr preferRelativeResize="0"/>
          <p:nvPr/>
        </p:nvPicPr>
        <p:blipFill rotWithShape="1">
          <a:blip r:embed="rId3">
            <a:alphaModFix/>
          </a:blip>
          <a:srcRect b="0" l="0" r="0" t="0"/>
          <a:stretch/>
        </p:blipFill>
        <p:spPr>
          <a:xfrm flipH="1" rot="10800000">
            <a:off x="-984228" y="3207767"/>
            <a:ext cx="2300675" cy="2075900"/>
          </a:xfrm>
          <a:prstGeom prst="rect">
            <a:avLst/>
          </a:prstGeom>
          <a:noFill/>
          <a:ln>
            <a:noFill/>
          </a:ln>
        </p:spPr>
      </p:pic>
      <p:sp>
        <p:nvSpPr>
          <p:cNvPr id="587" name="Google Shape;587;gd71bba1f91_1_5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60">
    <p:spTree>
      <p:nvGrpSpPr>
        <p:cNvPr id="62" name="Shape 62"/>
        <p:cNvGrpSpPr/>
        <p:nvPr/>
      </p:nvGrpSpPr>
      <p:grpSpPr>
        <a:xfrm>
          <a:off x="0" y="0"/>
          <a:ext cx="0" cy="0"/>
          <a:chOff x="0" y="0"/>
          <a:chExt cx="0" cy="0"/>
        </a:xfrm>
      </p:grpSpPr>
      <p:pic>
        <p:nvPicPr>
          <p:cNvPr id="63" name="Google Shape;63;p62"/>
          <p:cNvPicPr preferRelativeResize="0"/>
          <p:nvPr/>
        </p:nvPicPr>
        <p:blipFill rotWithShape="1">
          <a:blip r:embed="rId2">
            <a:alphaModFix/>
          </a:blip>
          <a:srcRect b="0" l="0" r="0" t="0"/>
          <a:stretch/>
        </p:blipFill>
        <p:spPr>
          <a:xfrm flipH="1">
            <a:off x="6843225" y="6"/>
            <a:ext cx="2300675" cy="2075900"/>
          </a:xfrm>
          <a:prstGeom prst="rect">
            <a:avLst/>
          </a:prstGeom>
          <a:noFill/>
          <a:ln>
            <a:noFill/>
          </a:ln>
        </p:spPr>
      </p:pic>
      <p:sp>
        <p:nvSpPr>
          <p:cNvPr id="64" name="Google Shape;64;p62"/>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62"/>
          <p:cNvSpPr txBox="1"/>
          <p:nvPr>
            <p:ph idx="2" type="ctrTitle"/>
          </p:nvPr>
        </p:nvSpPr>
        <p:spPr>
          <a:xfrm>
            <a:off x="2393800" y="3851557"/>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66" name="Google Shape;66;p62"/>
          <p:cNvSpPr txBox="1"/>
          <p:nvPr>
            <p:ph idx="1" type="subTitle"/>
          </p:nvPr>
        </p:nvSpPr>
        <p:spPr>
          <a:xfrm>
            <a:off x="2393800" y="4112538"/>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67" name="Google Shape;67;p62"/>
          <p:cNvSpPr txBox="1"/>
          <p:nvPr>
            <p:ph idx="3" type="ctrTitle"/>
          </p:nvPr>
        </p:nvSpPr>
        <p:spPr>
          <a:xfrm>
            <a:off x="4454450" y="3859775"/>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68" name="Google Shape;68;p62"/>
          <p:cNvSpPr txBox="1"/>
          <p:nvPr>
            <p:ph idx="4" type="subTitle"/>
          </p:nvPr>
        </p:nvSpPr>
        <p:spPr>
          <a:xfrm>
            <a:off x="4454600" y="4111838"/>
            <a:ext cx="12312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69" name="Google Shape;69;p62"/>
          <p:cNvSpPr txBox="1"/>
          <p:nvPr>
            <p:ph idx="5" type="ctrTitle"/>
          </p:nvPr>
        </p:nvSpPr>
        <p:spPr>
          <a:xfrm>
            <a:off x="3443775" y="1362901"/>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70" name="Google Shape;70;p62"/>
          <p:cNvSpPr txBox="1"/>
          <p:nvPr>
            <p:ph idx="6" type="subTitle"/>
          </p:nvPr>
        </p:nvSpPr>
        <p:spPr>
          <a:xfrm>
            <a:off x="3443626" y="1656449"/>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1" name="Google Shape;71;p62"/>
          <p:cNvSpPr txBox="1"/>
          <p:nvPr>
            <p:ph idx="7" type="ctrTitle"/>
          </p:nvPr>
        </p:nvSpPr>
        <p:spPr>
          <a:xfrm>
            <a:off x="5498425" y="1361363"/>
            <a:ext cx="1231200" cy="36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2"/>
              </a:buClr>
              <a:buSzPts val="1400"/>
              <a:buNone/>
              <a:defRPr sz="1600">
                <a:solidFill>
                  <a:schemeClr val="accent2"/>
                </a:solidFill>
              </a:defRPr>
            </a:lvl1pPr>
            <a:lvl2pPr lvl="1" algn="ctr">
              <a:lnSpc>
                <a:spcPct val="100000"/>
              </a:lnSpc>
              <a:spcBef>
                <a:spcPts val="0"/>
              </a:spcBef>
              <a:spcAft>
                <a:spcPts val="0"/>
              </a:spcAft>
              <a:buClr>
                <a:schemeClr val="accent2"/>
              </a:buClr>
              <a:buSzPts val="1800"/>
              <a:buNone/>
              <a:defRPr sz="1800">
                <a:solidFill>
                  <a:schemeClr val="accent2"/>
                </a:solidFill>
              </a:defRPr>
            </a:lvl2pPr>
            <a:lvl3pPr lvl="2" algn="ctr">
              <a:lnSpc>
                <a:spcPct val="100000"/>
              </a:lnSpc>
              <a:spcBef>
                <a:spcPts val="0"/>
              </a:spcBef>
              <a:spcAft>
                <a:spcPts val="0"/>
              </a:spcAft>
              <a:buClr>
                <a:schemeClr val="accent2"/>
              </a:buClr>
              <a:buSzPts val="1800"/>
              <a:buNone/>
              <a:defRPr sz="1800">
                <a:solidFill>
                  <a:schemeClr val="accent2"/>
                </a:solidFill>
              </a:defRPr>
            </a:lvl3pPr>
            <a:lvl4pPr lvl="3" algn="ctr">
              <a:lnSpc>
                <a:spcPct val="100000"/>
              </a:lnSpc>
              <a:spcBef>
                <a:spcPts val="0"/>
              </a:spcBef>
              <a:spcAft>
                <a:spcPts val="0"/>
              </a:spcAft>
              <a:buClr>
                <a:schemeClr val="accent2"/>
              </a:buClr>
              <a:buSzPts val="1800"/>
              <a:buNone/>
              <a:defRPr sz="1800">
                <a:solidFill>
                  <a:schemeClr val="accent2"/>
                </a:solidFill>
              </a:defRPr>
            </a:lvl4pPr>
            <a:lvl5pPr lvl="4" algn="ctr">
              <a:lnSpc>
                <a:spcPct val="100000"/>
              </a:lnSpc>
              <a:spcBef>
                <a:spcPts val="0"/>
              </a:spcBef>
              <a:spcAft>
                <a:spcPts val="0"/>
              </a:spcAft>
              <a:buClr>
                <a:schemeClr val="accent2"/>
              </a:buClr>
              <a:buSzPts val="1800"/>
              <a:buNone/>
              <a:defRPr sz="1800">
                <a:solidFill>
                  <a:schemeClr val="accent2"/>
                </a:solidFill>
              </a:defRPr>
            </a:lvl5pPr>
            <a:lvl6pPr lvl="5" algn="ctr">
              <a:lnSpc>
                <a:spcPct val="100000"/>
              </a:lnSpc>
              <a:spcBef>
                <a:spcPts val="0"/>
              </a:spcBef>
              <a:spcAft>
                <a:spcPts val="0"/>
              </a:spcAft>
              <a:buClr>
                <a:schemeClr val="accent2"/>
              </a:buClr>
              <a:buSzPts val="1800"/>
              <a:buNone/>
              <a:defRPr sz="1800">
                <a:solidFill>
                  <a:schemeClr val="accent2"/>
                </a:solidFill>
              </a:defRPr>
            </a:lvl6pPr>
            <a:lvl7pPr lvl="6" algn="ctr">
              <a:lnSpc>
                <a:spcPct val="100000"/>
              </a:lnSpc>
              <a:spcBef>
                <a:spcPts val="0"/>
              </a:spcBef>
              <a:spcAft>
                <a:spcPts val="0"/>
              </a:spcAft>
              <a:buClr>
                <a:schemeClr val="accent2"/>
              </a:buClr>
              <a:buSzPts val="1800"/>
              <a:buNone/>
              <a:defRPr sz="1800">
                <a:solidFill>
                  <a:schemeClr val="accent2"/>
                </a:solidFill>
              </a:defRPr>
            </a:lvl7pPr>
            <a:lvl8pPr lvl="7" algn="ctr">
              <a:lnSpc>
                <a:spcPct val="100000"/>
              </a:lnSpc>
              <a:spcBef>
                <a:spcPts val="0"/>
              </a:spcBef>
              <a:spcAft>
                <a:spcPts val="0"/>
              </a:spcAft>
              <a:buClr>
                <a:schemeClr val="accent2"/>
              </a:buClr>
              <a:buSzPts val="1800"/>
              <a:buNone/>
              <a:defRPr sz="1800">
                <a:solidFill>
                  <a:schemeClr val="accent2"/>
                </a:solidFill>
              </a:defRPr>
            </a:lvl8pPr>
            <a:lvl9pPr lvl="8" algn="ctr">
              <a:lnSpc>
                <a:spcPct val="100000"/>
              </a:lnSpc>
              <a:spcBef>
                <a:spcPts val="0"/>
              </a:spcBef>
              <a:spcAft>
                <a:spcPts val="0"/>
              </a:spcAft>
              <a:buClr>
                <a:schemeClr val="accent2"/>
              </a:buClr>
              <a:buSzPts val="1800"/>
              <a:buNone/>
              <a:defRPr sz="1800">
                <a:solidFill>
                  <a:schemeClr val="accent2"/>
                </a:solidFill>
              </a:defRPr>
            </a:lvl9pPr>
          </a:lstStyle>
          <a:p/>
        </p:txBody>
      </p:sp>
      <p:sp>
        <p:nvSpPr>
          <p:cNvPr id="72" name="Google Shape;72;p62"/>
          <p:cNvSpPr txBox="1"/>
          <p:nvPr>
            <p:ph idx="8" type="subTitle"/>
          </p:nvPr>
        </p:nvSpPr>
        <p:spPr>
          <a:xfrm>
            <a:off x="5498325" y="1654912"/>
            <a:ext cx="12312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400"/>
            </a:lvl1pPr>
            <a:lvl2pPr lvl="1" algn="ctr">
              <a:lnSpc>
                <a:spcPct val="100000"/>
              </a:lnSpc>
              <a:spcBef>
                <a:spcPts val="160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3" name="Google Shape;73;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1">
  <p:cSld name="CUSTOM_48_1">
    <p:spTree>
      <p:nvGrpSpPr>
        <p:cNvPr id="74" name="Shape 74"/>
        <p:cNvGrpSpPr/>
        <p:nvPr/>
      </p:nvGrpSpPr>
      <p:grpSpPr>
        <a:xfrm>
          <a:off x="0" y="0"/>
          <a:ext cx="0" cy="0"/>
          <a:chOff x="0" y="0"/>
          <a:chExt cx="0" cy="0"/>
        </a:xfrm>
      </p:grpSpPr>
      <p:sp>
        <p:nvSpPr>
          <p:cNvPr id="75" name="Google Shape;75;gd39bcb2f2a_0_564"/>
          <p:cNvSpPr txBox="1"/>
          <p:nvPr>
            <p:ph type="ctrTitle"/>
          </p:nvPr>
        </p:nvSpPr>
        <p:spPr>
          <a:xfrm flipH="1">
            <a:off x="540000" y="448619"/>
            <a:ext cx="8064000" cy="670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pic>
        <p:nvPicPr>
          <p:cNvPr id="76" name="Google Shape;76;gd39bcb2f2a_0_564"/>
          <p:cNvPicPr preferRelativeResize="0"/>
          <p:nvPr/>
        </p:nvPicPr>
        <p:blipFill rotWithShape="1">
          <a:blip r:embed="rId2">
            <a:alphaModFix/>
          </a:blip>
          <a:srcRect b="0" l="0" r="0" t="0"/>
          <a:stretch/>
        </p:blipFill>
        <p:spPr>
          <a:xfrm>
            <a:off x="0" y="0"/>
            <a:ext cx="2300675" cy="2075900"/>
          </a:xfrm>
          <a:prstGeom prst="rect">
            <a:avLst/>
          </a:prstGeom>
          <a:noFill/>
          <a:ln>
            <a:noFill/>
          </a:ln>
        </p:spPr>
      </p:pic>
      <p:sp>
        <p:nvSpPr>
          <p:cNvPr id="77" name="Google Shape;77;gd39bcb2f2a_0_564"/>
          <p:cNvSpPr txBox="1"/>
          <p:nvPr>
            <p:ph idx="1" type="subTitle"/>
          </p:nvPr>
        </p:nvSpPr>
        <p:spPr>
          <a:xfrm>
            <a:off x="1526019" y="2570265"/>
            <a:ext cx="18129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8" name="Google Shape;78;gd39bcb2f2a_0_564"/>
          <p:cNvSpPr txBox="1"/>
          <p:nvPr>
            <p:ph idx="2" type="subTitle"/>
          </p:nvPr>
        </p:nvSpPr>
        <p:spPr>
          <a:xfrm>
            <a:off x="3635401" y="2570272"/>
            <a:ext cx="18732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9" name="Google Shape;79;gd39bcb2f2a_0_564"/>
          <p:cNvSpPr txBox="1"/>
          <p:nvPr>
            <p:ph idx="3" type="subTitle"/>
          </p:nvPr>
        </p:nvSpPr>
        <p:spPr>
          <a:xfrm>
            <a:off x="5797968" y="2559605"/>
            <a:ext cx="1850700" cy="60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0" name="Google Shape;80;gd39bcb2f2a_0_564"/>
          <p:cNvSpPr txBox="1"/>
          <p:nvPr>
            <p:ph idx="4" type="subTitle"/>
          </p:nvPr>
        </p:nvSpPr>
        <p:spPr>
          <a:xfrm>
            <a:off x="1526019" y="3166668"/>
            <a:ext cx="1812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81" name="Google Shape;81;gd39bcb2f2a_0_564"/>
          <p:cNvSpPr txBox="1"/>
          <p:nvPr>
            <p:ph idx="5" type="subTitle"/>
          </p:nvPr>
        </p:nvSpPr>
        <p:spPr>
          <a:xfrm>
            <a:off x="3646051" y="3166668"/>
            <a:ext cx="18519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82" name="Google Shape;82;gd39bcb2f2a_0_564"/>
          <p:cNvSpPr txBox="1"/>
          <p:nvPr>
            <p:ph idx="6" type="subTitle"/>
          </p:nvPr>
        </p:nvSpPr>
        <p:spPr>
          <a:xfrm>
            <a:off x="5797968" y="3170098"/>
            <a:ext cx="1850700" cy="46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l">
              <a:lnSpc>
                <a:spcPct val="115000"/>
              </a:lnSpc>
              <a:spcBef>
                <a:spcPts val="160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l">
              <a:lnSpc>
                <a:spcPct val="115000"/>
              </a:lnSpc>
              <a:spcBef>
                <a:spcPts val="1600"/>
              </a:spcBef>
              <a:spcAft>
                <a:spcPts val="160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p:txBody>
      </p:sp>
      <p:sp>
        <p:nvSpPr>
          <p:cNvPr id="83" name="Google Shape;83;gd39bcb2f2a_0_564"/>
          <p:cNvSpPr/>
          <p:nvPr/>
        </p:nvSpPr>
        <p:spPr>
          <a:xfrm rot="5400000">
            <a:off x="107706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d39bcb2f2a_0_564"/>
          <p:cNvSpPr/>
          <p:nvPr/>
        </p:nvSpPr>
        <p:spPr>
          <a:xfrm rot="5400000">
            <a:off x="321671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d39bcb2f2a_0_564"/>
          <p:cNvSpPr/>
          <p:nvPr/>
        </p:nvSpPr>
        <p:spPr>
          <a:xfrm rot="5400000">
            <a:off x="5356363" y="1815559"/>
            <a:ext cx="2710575" cy="2139650"/>
          </a:xfrm>
          <a:prstGeom prst="flowChartPreparation">
            <a:avLst/>
          </a:prstGeom>
          <a:gradFill>
            <a:gsLst>
              <a:gs pos="0">
                <a:srgbClr val="FFFFFF">
                  <a:alpha val="0"/>
                </a:srgbClr>
              </a:gs>
              <a:gs pos="100000">
                <a:srgbClr val="FFFFFF">
                  <a:alpha val="38039"/>
                </a:srgbClr>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d39bcb2f2a_0_5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lt1"/>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44"/>
          <p:cNvPicPr preferRelativeResize="0"/>
          <p:nvPr/>
        </p:nvPicPr>
        <p:blipFill rotWithShape="1">
          <a:blip r:embed="rId2">
            <a:alphaModFix/>
          </a:blip>
          <a:srcRect b="0" l="0" r="0" t="0"/>
          <a:stretch/>
        </p:blipFill>
        <p:spPr>
          <a:xfrm>
            <a:off x="-580849" y="-923890"/>
            <a:ext cx="2300675" cy="2075900"/>
          </a:xfrm>
          <a:prstGeom prst="rect">
            <a:avLst/>
          </a:prstGeom>
          <a:noFill/>
          <a:ln>
            <a:noFill/>
          </a:ln>
        </p:spPr>
      </p:pic>
      <p:pic>
        <p:nvPicPr>
          <p:cNvPr id="90" name="Google Shape;90;p44"/>
          <p:cNvPicPr preferRelativeResize="0"/>
          <p:nvPr/>
        </p:nvPicPr>
        <p:blipFill rotWithShape="1">
          <a:blip r:embed="rId2">
            <a:alphaModFix/>
          </a:blip>
          <a:srcRect b="0" l="0" r="0" t="0"/>
          <a:stretch/>
        </p:blipFill>
        <p:spPr>
          <a:xfrm rot="10800000">
            <a:off x="7251655" y="3988100"/>
            <a:ext cx="2300675" cy="2075900"/>
          </a:xfrm>
          <a:prstGeom prst="rect">
            <a:avLst/>
          </a:prstGeom>
          <a:noFill/>
          <a:ln>
            <a:noFill/>
          </a:ln>
        </p:spPr>
      </p:pic>
      <p:sp>
        <p:nvSpPr>
          <p:cNvPr id="91" name="Google Shape;91;p44"/>
          <p:cNvSpPr txBox="1"/>
          <p:nvPr>
            <p:ph type="ctrTitle"/>
          </p:nvPr>
        </p:nvSpPr>
        <p:spPr>
          <a:xfrm flipH="1">
            <a:off x="502200" y="445025"/>
            <a:ext cx="8184600" cy="67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3600"/>
              <a:buNone/>
              <a:defRPr sz="36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2" name="Google Shape;92;p44"/>
          <p:cNvSpPr txBox="1"/>
          <p:nvPr>
            <p:ph idx="1" type="subTitle"/>
          </p:nvPr>
        </p:nvSpPr>
        <p:spPr>
          <a:xfrm>
            <a:off x="1255350" y="1454625"/>
            <a:ext cx="6633300" cy="324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434343"/>
              </a:buClr>
              <a:buSzPts val="1200"/>
              <a:buFont typeface="Livvic"/>
              <a:buAutoNum type="arabicPeriod"/>
              <a:defRPr sz="1200"/>
            </a:lvl1pPr>
            <a:lvl2pPr lvl="1" algn="l">
              <a:lnSpc>
                <a:spcPct val="100000"/>
              </a:lnSpc>
              <a:spcBef>
                <a:spcPts val="0"/>
              </a:spcBef>
              <a:spcAft>
                <a:spcPts val="0"/>
              </a:spcAft>
              <a:buSzPts val="1200"/>
              <a:buAutoNum type="alphaLcPeriod"/>
              <a:defRPr sz="1200"/>
            </a:lvl2pPr>
            <a:lvl3pPr lvl="2" algn="l">
              <a:lnSpc>
                <a:spcPct val="100000"/>
              </a:lnSpc>
              <a:spcBef>
                <a:spcPts val="0"/>
              </a:spcBef>
              <a:spcAft>
                <a:spcPts val="0"/>
              </a:spcAft>
              <a:buSzPts val="1200"/>
              <a:buAutoNum type="romanLcPeriod"/>
              <a:defRPr sz="1200"/>
            </a:lvl3pPr>
            <a:lvl4pPr lvl="3" algn="l">
              <a:lnSpc>
                <a:spcPct val="100000"/>
              </a:lnSpc>
              <a:spcBef>
                <a:spcPts val="0"/>
              </a:spcBef>
              <a:spcAft>
                <a:spcPts val="0"/>
              </a:spcAft>
              <a:buSzPts val="1200"/>
              <a:buAutoNum type="arabicPeriod"/>
              <a:defRPr sz="1200"/>
            </a:lvl4pPr>
            <a:lvl5pPr lvl="4" algn="l">
              <a:lnSpc>
                <a:spcPct val="100000"/>
              </a:lnSpc>
              <a:spcBef>
                <a:spcPts val="0"/>
              </a:spcBef>
              <a:spcAft>
                <a:spcPts val="0"/>
              </a:spcAft>
              <a:buSzPts val="1200"/>
              <a:buAutoNum type="alphaLcPeriod"/>
              <a:defRPr sz="1200"/>
            </a:lvl5pPr>
            <a:lvl6pPr lvl="5" algn="l">
              <a:lnSpc>
                <a:spcPct val="100000"/>
              </a:lnSpc>
              <a:spcBef>
                <a:spcPts val="0"/>
              </a:spcBef>
              <a:spcAft>
                <a:spcPts val="0"/>
              </a:spcAft>
              <a:buSzPts val="1200"/>
              <a:buAutoNum type="romanLcPeriod"/>
              <a:defRPr sz="1200"/>
            </a:lvl6pPr>
            <a:lvl7pPr lvl="6" algn="l">
              <a:lnSpc>
                <a:spcPct val="100000"/>
              </a:lnSpc>
              <a:spcBef>
                <a:spcPts val="0"/>
              </a:spcBef>
              <a:spcAft>
                <a:spcPts val="0"/>
              </a:spcAft>
              <a:buSzPts val="1200"/>
              <a:buAutoNum type="arabicPeriod"/>
              <a:defRPr sz="1200"/>
            </a:lvl7pPr>
            <a:lvl8pPr lvl="7" algn="l">
              <a:lnSpc>
                <a:spcPct val="100000"/>
              </a:lnSpc>
              <a:spcBef>
                <a:spcPts val="0"/>
              </a:spcBef>
              <a:spcAft>
                <a:spcPts val="0"/>
              </a:spcAft>
              <a:buSzPts val="1200"/>
              <a:buAutoNum type="alphaLcPeriod"/>
              <a:defRPr sz="1200"/>
            </a:lvl8pPr>
            <a:lvl9pPr lvl="8" algn="l">
              <a:lnSpc>
                <a:spcPct val="100000"/>
              </a:lnSpc>
              <a:spcBef>
                <a:spcPts val="0"/>
              </a:spcBef>
              <a:spcAft>
                <a:spcPts val="0"/>
              </a:spcAft>
              <a:buSzPts val="1200"/>
              <a:buAutoNum type="romanLcPeriod"/>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3.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0" Type="http://schemas.openxmlformats.org/officeDocument/2006/relationships/theme" Target="../theme/theme2.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2"/>
            </a:gs>
          </a:gsLst>
          <a:lin ang="5400012" scaled="0"/>
        </a:gra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000"/>
              <a:buFont typeface="Squada One"/>
              <a:buNone/>
              <a:defRPr b="0" i="0" sz="3000" u="none" cap="none" strike="noStrike">
                <a:solidFill>
                  <a:schemeClr val="lt1"/>
                </a:solidFill>
                <a:latin typeface="Squada One"/>
                <a:ea typeface="Squada One"/>
                <a:cs typeface="Squada One"/>
                <a:sym typeface="Squada One"/>
              </a:defRPr>
            </a:lvl1pPr>
            <a:lvl2pPr lvl="1"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42"/>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Condensed Light"/>
              <a:buChar char="●"/>
              <a:defRPr b="0" i="0" sz="1800" u="none" cap="none" strike="noStrike">
                <a:solidFill>
                  <a:schemeClr val="lt1"/>
                </a:solidFill>
                <a:latin typeface="Roboto Condensed Light"/>
                <a:ea typeface="Roboto Condensed Light"/>
                <a:cs typeface="Roboto Condensed Light"/>
                <a:sym typeface="Roboto Condensed Light"/>
              </a:defRPr>
            </a:lvl1pPr>
            <a:lvl2pPr indent="-317500" lvl="1" marL="9144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2pPr>
            <a:lvl3pPr indent="-317500" lvl="2" marL="13716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3pPr>
            <a:lvl4pPr indent="-317500" lvl="3" marL="18288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4pPr>
            <a:lvl5pPr indent="-317500" lvl="4" marL="22860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5pPr>
            <a:lvl6pPr indent="-317500" lvl="5" marL="27432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6pPr>
            <a:lvl7pPr indent="-317500" lvl="6" marL="32004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7pPr>
            <a:lvl8pPr indent="-317500" lvl="7" marL="36576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8pPr>
            <a:lvl9pPr indent="-317500" lvl="8" marL="4114800" marR="0" rtl="0" algn="l">
              <a:lnSpc>
                <a:spcPct val="115000"/>
              </a:lnSpc>
              <a:spcBef>
                <a:spcPts val="1600"/>
              </a:spcBef>
              <a:spcAft>
                <a:spcPts val="160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9pPr>
          </a:lstStyle>
          <a:p/>
        </p:txBody>
      </p:sp>
      <p:sp>
        <p:nvSpPr>
          <p:cNvPr id="8" name="Google Shape;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accent2"/>
            </a:gs>
          </a:gsLst>
          <a:lin ang="5400012" scaled="0"/>
        </a:gradFill>
      </p:bgPr>
    </p:bg>
    <p:spTree>
      <p:nvGrpSpPr>
        <p:cNvPr id="330" name="Shape 330"/>
        <p:cNvGrpSpPr/>
        <p:nvPr/>
      </p:nvGrpSpPr>
      <p:grpSpPr>
        <a:xfrm>
          <a:off x="0" y="0"/>
          <a:ext cx="0" cy="0"/>
          <a:chOff x="0" y="0"/>
          <a:chExt cx="0" cy="0"/>
        </a:xfrm>
      </p:grpSpPr>
      <p:sp>
        <p:nvSpPr>
          <p:cNvPr id="331" name="Google Shape;331;gd71bba1f91_1_332"/>
          <p:cNvSpPr txBox="1"/>
          <p:nvPr>
            <p:ph type="title"/>
          </p:nvPr>
        </p:nvSpPr>
        <p:spPr>
          <a:xfrm>
            <a:off x="457200" y="445025"/>
            <a:ext cx="82296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000"/>
              <a:buFont typeface="Squada One"/>
              <a:buNone/>
              <a:defRPr b="0" i="0" sz="3000" u="none" cap="none" strike="noStrike">
                <a:solidFill>
                  <a:schemeClr val="lt1"/>
                </a:solidFill>
                <a:latin typeface="Squada One"/>
                <a:ea typeface="Squada One"/>
                <a:cs typeface="Squada One"/>
                <a:sym typeface="Squada One"/>
              </a:defRPr>
            </a:lvl1pPr>
            <a:lvl2pPr lvl="1"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ctr">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332" name="Google Shape;332;gd71bba1f91_1_332"/>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Condensed Light"/>
              <a:buChar char="●"/>
              <a:defRPr b="0" i="0" sz="1800" u="none" cap="none" strike="noStrike">
                <a:solidFill>
                  <a:schemeClr val="lt1"/>
                </a:solidFill>
                <a:latin typeface="Roboto Condensed Light"/>
                <a:ea typeface="Roboto Condensed Light"/>
                <a:cs typeface="Roboto Condensed Light"/>
                <a:sym typeface="Roboto Condensed Light"/>
              </a:defRPr>
            </a:lvl1pPr>
            <a:lvl2pPr indent="-317500" lvl="1" marL="9144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2pPr>
            <a:lvl3pPr indent="-317500" lvl="2" marL="13716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3pPr>
            <a:lvl4pPr indent="-317500" lvl="3" marL="18288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4pPr>
            <a:lvl5pPr indent="-317500" lvl="4" marL="22860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5pPr>
            <a:lvl6pPr indent="-317500" lvl="5" marL="27432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6pPr>
            <a:lvl7pPr indent="-317500" lvl="6" marL="32004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7pPr>
            <a:lvl8pPr indent="-317500" lvl="7" marL="3657600" marR="0" rtl="0" algn="l">
              <a:lnSpc>
                <a:spcPct val="115000"/>
              </a:lnSpc>
              <a:spcBef>
                <a:spcPts val="1600"/>
              </a:spcBef>
              <a:spcAft>
                <a:spcPts val="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8pPr>
            <a:lvl9pPr indent="-317500" lvl="8" marL="4114800" marR="0" rtl="0" algn="l">
              <a:lnSpc>
                <a:spcPct val="115000"/>
              </a:lnSpc>
              <a:spcBef>
                <a:spcPts val="1600"/>
              </a:spcBef>
              <a:spcAft>
                <a:spcPts val="1600"/>
              </a:spcAft>
              <a:buClr>
                <a:schemeClr val="lt1"/>
              </a:buClr>
              <a:buSzPts val="1400"/>
              <a:buFont typeface="Roboto Condensed Light"/>
              <a:buChar char="■"/>
              <a:defRPr b="0" i="0" sz="1400" u="none" cap="none" strike="noStrike">
                <a:solidFill>
                  <a:schemeClr val="lt1"/>
                </a:solidFill>
                <a:latin typeface="Roboto Condensed Light"/>
                <a:ea typeface="Roboto Condensed Light"/>
                <a:cs typeface="Roboto Condensed Light"/>
                <a:sym typeface="Roboto Condensed Light"/>
              </a:defRPr>
            </a:lvl9pPr>
          </a:lstStyle>
          <a:p/>
        </p:txBody>
      </p:sp>
      <p:sp>
        <p:nvSpPr>
          <p:cNvPr id="333" name="Google Shape;333;gd71bba1f91_1_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jpg"/><Relationship Id="rId5" Type="http://schemas.openxmlformats.org/officeDocument/2006/relationships/image" Target="../media/image3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
          <p:cNvSpPr txBox="1"/>
          <p:nvPr>
            <p:ph type="title"/>
          </p:nvPr>
        </p:nvSpPr>
        <p:spPr>
          <a:xfrm>
            <a:off x="457200" y="1831575"/>
            <a:ext cx="8335800" cy="1194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Quantifying Student Success </a:t>
            </a:r>
            <a:endParaRPr sz="1400">
              <a:latin typeface="Roboto Condensed"/>
              <a:ea typeface="Roboto Condensed"/>
              <a:cs typeface="Roboto Condensed"/>
              <a:sym typeface="Roboto Condensed"/>
            </a:endParaRPr>
          </a:p>
        </p:txBody>
      </p:sp>
      <p:sp>
        <p:nvSpPr>
          <p:cNvPr id="593" name="Google Shape;593;p1"/>
          <p:cNvSpPr txBox="1"/>
          <p:nvPr>
            <p:ph idx="1" type="subTitle"/>
          </p:nvPr>
        </p:nvSpPr>
        <p:spPr>
          <a:xfrm>
            <a:off x="457200" y="3507950"/>
            <a:ext cx="4355400" cy="501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b="1" lang="en" sz="1400">
                <a:latin typeface="Roboto Condensed"/>
                <a:ea typeface="Roboto Condensed"/>
                <a:cs typeface="Roboto Condensed"/>
                <a:sym typeface="Roboto Condensed"/>
              </a:rPr>
              <a:t>CSUF  Statistics and Data Science</a:t>
            </a:r>
            <a:br>
              <a:rPr lang="en" sz="1400"/>
            </a:br>
            <a:r>
              <a:rPr lang="en" sz="1400"/>
              <a:t>Cesar Pardede, Ezra Mock, Marc Sanchez, Mike Smith</a:t>
            </a:r>
            <a:br>
              <a:rPr lang="en" sz="1400"/>
            </a:br>
            <a:br>
              <a:rPr lang="en" sz="1400"/>
            </a:br>
            <a:br>
              <a:rPr lang="en" sz="1400"/>
            </a:br>
            <a:br>
              <a:rPr lang="en" sz="1400"/>
            </a:br>
            <a:endParaRPr sz="1400"/>
          </a:p>
          <a:p>
            <a:pPr indent="0" lvl="0" marL="0" rtl="0" algn="ctr">
              <a:lnSpc>
                <a:spcPct val="100000"/>
              </a:lnSpc>
              <a:spcBef>
                <a:spcPts val="0"/>
              </a:spcBef>
              <a:spcAft>
                <a:spcPts val="0"/>
              </a:spcAft>
              <a:buClr>
                <a:schemeClr val="dk1"/>
              </a:buClr>
              <a:buSzPts val="1100"/>
              <a:buFont typeface="Arial"/>
              <a:buNone/>
            </a:pPr>
            <a:r>
              <a:rPr lang="en" sz="1400"/>
              <a:t>    </a:t>
            </a:r>
            <a:endParaRPr/>
          </a:p>
        </p:txBody>
      </p:sp>
      <p:sp>
        <p:nvSpPr>
          <p:cNvPr id="594" name="Google Shape;594;p1"/>
          <p:cNvSpPr txBox="1"/>
          <p:nvPr/>
        </p:nvSpPr>
        <p:spPr>
          <a:xfrm>
            <a:off x="1652050" y="2816875"/>
            <a:ext cx="614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a:ea typeface="Roboto Condensed"/>
                <a:cs typeface="Roboto Condensed"/>
                <a:sym typeface="Roboto Condensed"/>
              </a:rPr>
              <a:t>At Santiago Canyon College</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595" name="Google Shape;595;p1"/>
          <p:cNvSpPr txBox="1"/>
          <p:nvPr/>
        </p:nvSpPr>
        <p:spPr>
          <a:xfrm>
            <a:off x="457200" y="3955575"/>
            <a:ext cx="3392700" cy="5511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chemeClr val="dk1"/>
              </a:buClr>
              <a:buSzPts val="1100"/>
              <a:buFont typeface="Arial"/>
              <a:buNone/>
            </a:pPr>
            <a:r>
              <a:rPr b="1" i="0" lang="en" sz="1400" u="none" cap="none" strike="noStrike">
                <a:solidFill>
                  <a:schemeClr val="lt1"/>
                </a:solidFill>
                <a:latin typeface="Roboto Condensed"/>
                <a:ea typeface="Roboto Condensed"/>
                <a:cs typeface="Roboto Condensed"/>
                <a:sym typeface="Roboto Condensed"/>
              </a:rPr>
              <a:t>Santiago Canyon College Mentors</a:t>
            </a:r>
            <a:br>
              <a:rPr b="0" i="0" lang="en" sz="1400" u="none" cap="none" strike="noStrike">
                <a:solidFill>
                  <a:schemeClr val="lt1"/>
                </a:solidFill>
                <a:latin typeface="Roboto Condensed Light"/>
                <a:ea typeface="Roboto Condensed Light"/>
                <a:cs typeface="Roboto Condensed Light"/>
                <a:sym typeface="Roboto Condensed Light"/>
              </a:rPr>
            </a:br>
            <a:r>
              <a:rPr b="0" i="0" lang="en" sz="1400" u="none" cap="none" strike="noStrike">
                <a:solidFill>
                  <a:schemeClr val="lt1"/>
                </a:solidFill>
                <a:latin typeface="Roboto Condensed Light"/>
                <a:ea typeface="Roboto Condensed Light"/>
                <a:cs typeface="Roboto Condensed Light"/>
                <a:sym typeface="Roboto Condensed Light"/>
              </a:rPr>
              <a:t>Aaron Voelcker, Haydeh Kaveh, Mahbod Parvar</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596" name="Google Shape;596;p1"/>
          <p:cNvSpPr txBox="1"/>
          <p:nvPr/>
        </p:nvSpPr>
        <p:spPr>
          <a:xfrm>
            <a:off x="457200" y="4405225"/>
            <a:ext cx="3541200" cy="5511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chemeClr val="dk1"/>
              </a:buClr>
              <a:buSzPts val="1100"/>
              <a:buFont typeface="Arial"/>
              <a:buNone/>
            </a:pPr>
            <a:r>
              <a:rPr b="1" i="0" lang="en" sz="1400" u="none" cap="none" strike="noStrike">
                <a:solidFill>
                  <a:schemeClr val="lt1"/>
                </a:solidFill>
                <a:latin typeface="Roboto Condensed"/>
                <a:ea typeface="Roboto Condensed"/>
                <a:cs typeface="Roboto Condensed"/>
                <a:sym typeface="Roboto Condensed"/>
              </a:rPr>
              <a:t>Math 539 Statistical Consulting</a:t>
            </a:r>
            <a:br>
              <a:rPr b="1" i="0" lang="en" sz="1400" u="none" cap="none" strike="noStrike">
                <a:solidFill>
                  <a:schemeClr val="lt1"/>
                </a:solidFill>
                <a:latin typeface="Roboto Condensed"/>
                <a:ea typeface="Roboto Condensed"/>
                <a:cs typeface="Roboto Condensed"/>
                <a:sym typeface="Roboto Condensed"/>
              </a:rPr>
            </a:br>
            <a:r>
              <a:rPr b="0" i="0" lang="en" sz="1400" u="none" cap="none" strike="noStrike">
                <a:solidFill>
                  <a:schemeClr val="lt1"/>
                </a:solidFill>
                <a:latin typeface="Roboto Condensed Light"/>
                <a:ea typeface="Roboto Condensed Light"/>
                <a:cs typeface="Roboto Condensed Light"/>
                <a:sym typeface="Roboto Condensed Light"/>
              </a:rPr>
              <a:t>Dr. Sam Behseta, Dr. Jessica Jaynes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597" name="Google Shape;59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d169aa1f6f_0_77"/>
          <p:cNvSpPr txBox="1"/>
          <p:nvPr>
            <p:ph type="ctrTitle"/>
          </p:nvPr>
        </p:nvSpPr>
        <p:spPr>
          <a:xfrm flipH="1">
            <a:off x="1696600" y="388450"/>
            <a:ext cx="60720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Thresholding Student Non-Success</a:t>
            </a:r>
            <a:endParaRPr/>
          </a:p>
        </p:txBody>
      </p:sp>
      <p:grpSp>
        <p:nvGrpSpPr>
          <p:cNvPr id="772" name="Google Shape;772;gd169aa1f6f_0_77"/>
          <p:cNvGrpSpPr/>
          <p:nvPr/>
        </p:nvGrpSpPr>
        <p:grpSpPr>
          <a:xfrm>
            <a:off x="2457625" y="2556388"/>
            <a:ext cx="4226732" cy="979620"/>
            <a:chOff x="2457787" y="2317237"/>
            <a:chExt cx="4228423" cy="979620"/>
          </a:xfrm>
        </p:grpSpPr>
        <p:sp>
          <p:nvSpPr>
            <p:cNvPr id="773" name="Google Shape;773;gd169aa1f6f_0_77"/>
            <p:cNvSpPr/>
            <p:nvPr/>
          </p:nvSpPr>
          <p:spPr>
            <a:xfrm>
              <a:off x="2457787" y="2317237"/>
              <a:ext cx="2069813" cy="979620"/>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d169aa1f6f_0_77"/>
            <p:cNvSpPr/>
            <p:nvPr/>
          </p:nvSpPr>
          <p:spPr>
            <a:xfrm>
              <a:off x="4615554" y="2317237"/>
              <a:ext cx="2070656" cy="979620"/>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d169aa1f6f_0_77"/>
            <p:cNvSpPr/>
            <p:nvPr/>
          </p:nvSpPr>
          <p:spPr>
            <a:xfrm>
              <a:off x="3580437" y="2317237"/>
              <a:ext cx="1978512" cy="979620"/>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6" name="Google Shape;776;gd169aa1f6f_0_77"/>
          <p:cNvCxnSpPr/>
          <p:nvPr/>
        </p:nvCxnSpPr>
        <p:spPr>
          <a:xfrm rot="10800000">
            <a:off x="6125025" y="2327218"/>
            <a:ext cx="0" cy="234600"/>
          </a:xfrm>
          <a:prstGeom prst="straightConnector1">
            <a:avLst/>
          </a:prstGeom>
          <a:noFill/>
          <a:ln cap="flat" cmpd="sng" w="19050">
            <a:solidFill>
              <a:schemeClr val="lt1"/>
            </a:solidFill>
            <a:prstDash val="solid"/>
            <a:round/>
            <a:headEnd len="sm" w="sm" type="none"/>
            <a:tailEnd len="med" w="med" type="diamond"/>
          </a:ln>
        </p:spPr>
      </p:cxnSp>
      <p:cxnSp>
        <p:nvCxnSpPr>
          <p:cNvPr id="777" name="Google Shape;777;gd169aa1f6f_0_77"/>
          <p:cNvCxnSpPr/>
          <p:nvPr/>
        </p:nvCxnSpPr>
        <p:spPr>
          <a:xfrm rot="10800000">
            <a:off x="4059300" y="2327368"/>
            <a:ext cx="0" cy="229200"/>
          </a:xfrm>
          <a:prstGeom prst="straightConnector1">
            <a:avLst/>
          </a:prstGeom>
          <a:noFill/>
          <a:ln cap="flat" cmpd="sng" w="19050">
            <a:solidFill>
              <a:schemeClr val="lt1"/>
            </a:solidFill>
            <a:prstDash val="solid"/>
            <a:round/>
            <a:headEnd len="sm" w="sm" type="none"/>
            <a:tailEnd len="med" w="med" type="diamond"/>
          </a:ln>
        </p:spPr>
      </p:cxnSp>
      <p:cxnSp>
        <p:nvCxnSpPr>
          <p:cNvPr id="778" name="Google Shape;778;gd169aa1f6f_0_77"/>
          <p:cNvCxnSpPr/>
          <p:nvPr/>
        </p:nvCxnSpPr>
        <p:spPr>
          <a:xfrm>
            <a:off x="3008278" y="3541159"/>
            <a:ext cx="0" cy="234600"/>
          </a:xfrm>
          <a:prstGeom prst="straightConnector1">
            <a:avLst/>
          </a:prstGeom>
          <a:noFill/>
          <a:ln cap="flat" cmpd="sng" w="19050">
            <a:solidFill>
              <a:schemeClr val="lt1"/>
            </a:solidFill>
            <a:prstDash val="solid"/>
            <a:round/>
            <a:headEnd len="sm" w="sm" type="none"/>
            <a:tailEnd len="med" w="med" type="diamond"/>
          </a:ln>
        </p:spPr>
      </p:cxnSp>
      <p:cxnSp>
        <p:nvCxnSpPr>
          <p:cNvPr id="779" name="Google Shape;779;gd169aa1f6f_0_77"/>
          <p:cNvCxnSpPr/>
          <p:nvPr/>
        </p:nvCxnSpPr>
        <p:spPr>
          <a:xfrm>
            <a:off x="5074003" y="3541150"/>
            <a:ext cx="0" cy="229200"/>
          </a:xfrm>
          <a:prstGeom prst="straightConnector1">
            <a:avLst/>
          </a:prstGeom>
          <a:noFill/>
          <a:ln cap="flat" cmpd="sng" w="19050">
            <a:solidFill>
              <a:schemeClr val="lt1"/>
            </a:solidFill>
            <a:prstDash val="solid"/>
            <a:round/>
            <a:headEnd len="sm" w="sm" type="none"/>
            <a:tailEnd len="med" w="med" type="diamond"/>
          </a:ln>
        </p:spPr>
      </p:cxnSp>
      <p:sp>
        <p:nvSpPr>
          <p:cNvPr id="780" name="Google Shape;780;gd169aa1f6f_0_77"/>
          <p:cNvSpPr txBox="1"/>
          <p:nvPr>
            <p:ph idx="2" type="ctrTitle"/>
          </p:nvPr>
        </p:nvSpPr>
        <p:spPr>
          <a:xfrm>
            <a:off x="2393800" y="3851557"/>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Unit Based</a:t>
            </a:r>
            <a:endParaRPr/>
          </a:p>
        </p:txBody>
      </p:sp>
      <p:sp>
        <p:nvSpPr>
          <p:cNvPr id="781" name="Google Shape;781;gd169aa1f6f_0_77"/>
          <p:cNvSpPr txBox="1"/>
          <p:nvPr>
            <p:ph idx="1" type="subTitle"/>
          </p:nvPr>
        </p:nvSpPr>
        <p:spPr>
          <a:xfrm>
            <a:off x="2157300" y="4112550"/>
            <a:ext cx="19020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less than 80% of attempted units</a:t>
            </a:r>
            <a:endParaRPr/>
          </a:p>
        </p:txBody>
      </p:sp>
      <p:sp>
        <p:nvSpPr>
          <p:cNvPr id="782" name="Google Shape;782;gd169aa1f6f_0_77"/>
          <p:cNvSpPr txBox="1"/>
          <p:nvPr>
            <p:ph idx="3" type="ctrTitle"/>
          </p:nvPr>
        </p:nvSpPr>
        <p:spPr>
          <a:xfrm>
            <a:off x="4454450" y="3859775"/>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a:t>Course Based</a:t>
            </a:r>
            <a:endParaRPr/>
          </a:p>
        </p:txBody>
      </p:sp>
      <p:sp>
        <p:nvSpPr>
          <p:cNvPr id="783" name="Google Shape;783;gd169aa1f6f_0_77"/>
          <p:cNvSpPr txBox="1"/>
          <p:nvPr>
            <p:ph idx="4" type="subTitle"/>
          </p:nvPr>
        </p:nvSpPr>
        <p:spPr>
          <a:xfrm>
            <a:off x="4273725" y="4111850"/>
            <a:ext cx="19341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less than 80% of attempted courses</a:t>
            </a:r>
            <a:endParaRPr/>
          </a:p>
        </p:txBody>
      </p:sp>
      <p:sp>
        <p:nvSpPr>
          <p:cNvPr id="784" name="Google Shape;784;gd169aa1f6f_0_77"/>
          <p:cNvSpPr txBox="1"/>
          <p:nvPr>
            <p:ph idx="5" type="ctrTitle"/>
          </p:nvPr>
        </p:nvSpPr>
        <p:spPr>
          <a:xfrm>
            <a:off x="3443700" y="1361376"/>
            <a:ext cx="1231200" cy="36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Units Based</a:t>
            </a:r>
            <a:endParaRPr/>
          </a:p>
        </p:txBody>
      </p:sp>
      <p:sp>
        <p:nvSpPr>
          <p:cNvPr id="785" name="Google Shape;785;gd169aa1f6f_0_77"/>
          <p:cNvSpPr txBox="1"/>
          <p:nvPr>
            <p:ph idx="6" type="subTitle"/>
          </p:nvPr>
        </p:nvSpPr>
        <p:spPr>
          <a:xfrm>
            <a:off x="3034950" y="1623775"/>
            <a:ext cx="20487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did not complete 100% attempted units</a:t>
            </a:r>
            <a:endParaRPr/>
          </a:p>
        </p:txBody>
      </p:sp>
      <p:sp>
        <p:nvSpPr>
          <p:cNvPr id="786" name="Google Shape;786;gd169aa1f6f_0_77"/>
          <p:cNvSpPr txBox="1"/>
          <p:nvPr>
            <p:ph idx="7" type="ctrTitle"/>
          </p:nvPr>
        </p:nvSpPr>
        <p:spPr>
          <a:xfrm>
            <a:off x="5498425" y="1361363"/>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Course Based</a:t>
            </a:r>
            <a:endParaRPr/>
          </a:p>
        </p:txBody>
      </p:sp>
      <p:sp>
        <p:nvSpPr>
          <p:cNvPr id="787" name="Google Shape;787;gd169aa1f6f_0_77"/>
          <p:cNvSpPr txBox="1"/>
          <p:nvPr>
            <p:ph idx="8" type="subTitle"/>
          </p:nvPr>
        </p:nvSpPr>
        <p:spPr>
          <a:xfrm>
            <a:off x="5281650" y="1623775"/>
            <a:ext cx="20487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did not complete 100% attempted courses</a:t>
            </a:r>
            <a:endParaRPr/>
          </a:p>
        </p:txBody>
      </p:sp>
      <p:sp>
        <p:nvSpPr>
          <p:cNvPr id="788" name="Google Shape;788;gd169aa1f6f_0_77"/>
          <p:cNvSpPr/>
          <p:nvPr/>
        </p:nvSpPr>
        <p:spPr>
          <a:xfrm>
            <a:off x="5964970" y="2880216"/>
            <a:ext cx="292654" cy="342995"/>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9" name="Google Shape;789;gd169aa1f6f_0_77"/>
          <p:cNvGrpSpPr/>
          <p:nvPr/>
        </p:nvGrpSpPr>
        <p:grpSpPr>
          <a:xfrm>
            <a:off x="2809062" y="2880148"/>
            <a:ext cx="398184" cy="343835"/>
            <a:chOff x="-42651700" y="3217825"/>
            <a:chExt cx="367600" cy="317425"/>
          </a:xfrm>
        </p:grpSpPr>
        <p:sp>
          <p:nvSpPr>
            <p:cNvPr id="790" name="Google Shape;790;gd169aa1f6f_0_7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d169aa1f6f_0_7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d169aa1f6f_0_7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d169aa1f6f_0_7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gd169aa1f6f_0_77"/>
          <p:cNvGrpSpPr/>
          <p:nvPr/>
        </p:nvGrpSpPr>
        <p:grpSpPr>
          <a:xfrm>
            <a:off x="4906531" y="2884371"/>
            <a:ext cx="334919" cy="334690"/>
            <a:chOff x="-34004625" y="3585850"/>
            <a:chExt cx="292225" cy="292025"/>
          </a:xfrm>
        </p:grpSpPr>
        <p:sp>
          <p:nvSpPr>
            <p:cNvPr id="795" name="Google Shape;795;gd169aa1f6f_0_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d169aa1f6f_0_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d169aa1f6f_0_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d169aa1f6f_0_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d169aa1f6f_0_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0" name="Google Shape;800;gd169aa1f6f_0_77"/>
          <p:cNvGrpSpPr/>
          <p:nvPr/>
        </p:nvGrpSpPr>
        <p:grpSpPr>
          <a:xfrm>
            <a:off x="3891068" y="2880286"/>
            <a:ext cx="331821" cy="331848"/>
            <a:chOff x="-46410500" y="3201275"/>
            <a:chExt cx="300100" cy="300125"/>
          </a:xfrm>
        </p:grpSpPr>
        <p:sp>
          <p:nvSpPr>
            <p:cNvPr id="801" name="Google Shape;801;gd169aa1f6f_0_7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d169aa1f6f_0_7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d169aa1f6f_0_7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d169aa1f6f_0_7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d169aa1f6f_0_7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6" name="Google Shape;806;gd169aa1f6f_0_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c1a8bcb072_1_44"/>
          <p:cNvSpPr txBox="1"/>
          <p:nvPr>
            <p:ph type="ctrTitle"/>
          </p:nvPr>
        </p:nvSpPr>
        <p:spPr>
          <a:xfrm>
            <a:off x="1242600" y="1809725"/>
            <a:ext cx="6658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Literature Review</a:t>
            </a:r>
            <a:endParaRPr/>
          </a:p>
        </p:txBody>
      </p:sp>
      <p:sp>
        <p:nvSpPr>
          <p:cNvPr id="812" name="Google Shape;812;gc1a8bcb072_1_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d5cbd555e9_0_43"/>
          <p:cNvSpPr txBox="1"/>
          <p:nvPr>
            <p:ph type="ctrTitle"/>
          </p:nvPr>
        </p:nvSpPr>
        <p:spPr>
          <a:xfrm flipH="1">
            <a:off x="667225" y="583669"/>
            <a:ext cx="80640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3300"/>
              <a:t>Main Takeaways from Literature Review</a:t>
            </a:r>
            <a:endParaRPr sz="3300"/>
          </a:p>
        </p:txBody>
      </p:sp>
      <p:sp>
        <p:nvSpPr>
          <p:cNvPr id="818" name="Google Shape;818;gd5cbd555e9_0_43"/>
          <p:cNvSpPr txBox="1"/>
          <p:nvPr>
            <p:ph idx="1" type="subTitle"/>
          </p:nvPr>
        </p:nvSpPr>
        <p:spPr>
          <a:xfrm>
            <a:off x="1458700" y="2709150"/>
            <a:ext cx="1978500" cy="88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600"/>
              <a:buFont typeface="Arial"/>
              <a:buNone/>
            </a:pPr>
            <a:r>
              <a:rPr lang="en" sz="1300">
                <a:solidFill>
                  <a:schemeClr val="lt2"/>
                </a:solidFill>
              </a:rPr>
              <a:t>In general, students are more likely to succeed in face-to-face courses vs online-courses (Hart 2018).</a:t>
            </a:r>
            <a:endParaRPr sz="1300">
              <a:solidFill>
                <a:schemeClr val="lt2"/>
              </a:solidFill>
            </a:endParaRPr>
          </a:p>
        </p:txBody>
      </p:sp>
      <p:sp>
        <p:nvSpPr>
          <p:cNvPr id="819" name="Google Shape;819;gd5cbd555e9_0_43"/>
          <p:cNvSpPr txBox="1"/>
          <p:nvPr>
            <p:ph idx="4" type="subTitle"/>
          </p:nvPr>
        </p:nvSpPr>
        <p:spPr>
          <a:xfrm>
            <a:off x="1458700" y="2016700"/>
            <a:ext cx="1849500" cy="67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i="1" lang="en" sz="1400"/>
              <a:t>Online Course taking and Student Outcomes in CA Community Colleges</a:t>
            </a:r>
            <a:endParaRPr i="1" sz="1400"/>
          </a:p>
        </p:txBody>
      </p:sp>
      <p:sp>
        <p:nvSpPr>
          <p:cNvPr id="820" name="Google Shape;820;gd5cbd555e9_0_43"/>
          <p:cNvSpPr txBox="1"/>
          <p:nvPr>
            <p:ph idx="4" type="subTitle"/>
          </p:nvPr>
        </p:nvSpPr>
        <p:spPr>
          <a:xfrm>
            <a:off x="3567512" y="2038050"/>
            <a:ext cx="20925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i="1" lang="en" sz="1400"/>
              <a:t>Supporting Latino Community College Students</a:t>
            </a:r>
            <a:endParaRPr i="1" sz="1400"/>
          </a:p>
        </p:txBody>
      </p:sp>
      <p:sp>
        <p:nvSpPr>
          <p:cNvPr id="821" name="Google Shape;821;gd5cbd555e9_0_43"/>
          <p:cNvSpPr txBox="1"/>
          <p:nvPr>
            <p:ph idx="1" type="subTitle"/>
          </p:nvPr>
        </p:nvSpPr>
        <p:spPr>
          <a:xfrm>
            <a:off x="3567500" y="2503050"/>
            <a:ext cx="2027100" cy="12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600"/>
              <a:buFont typeface="Arial"/>
              <a:buNone/>
            </a:pPr>
            <a:r>
              <a:rPr lang="en" sz="1300">
                <a:solidFill>
                  <a:schemeClr val="lt2"/>
                </a:solidFill>
              </a:rPr>
              <a:t>Enrollment has increased over the last 10 years, but degree completion for Latino students has not grown as quickly (Santiago 2013)</a:t>
            </a:r>
            <a:endParaRPr sz="1300">
              <a:solidFill>
                <a:schemeClr val="lt2"/>
              </a:solidFill>
            </a:endParaRPr>
          </a:p>
        </p:txBody>
      </p:sp>
      <p:sp>
        <p:nvSpPr>
          <p:cNvPr id="822" name="Google Shape;822;gd5cbd555e9_0_43"/>
          <p:cNvSpPr txBox="1"/>
          <p:nvPr>
            <p:ph idx="1" type="subTitle"/>
          </p:nvPr>
        </p:nvSpPr>
        <p:spPr>
          <a:xfrm>
            <a:off x="5594611" y="2503050"/>
            <a:ext cx="23142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600"/>
              <a:buFont typeface="Arial"/>
              <a:buNone/>
            </a:pPr>
            <a:r>
              <a:rPr lang="en" sz="1300">
                <a:solidFill>
                  <a:schemeClr val="lt2"/>
                </a:solidFill>
              </a:rPr>
              <a:t>Program to increase student success led to 55% graduation rate vs. the 23% control group, when providing additional incentives  (Linderman 2013).</a:t>
            </a:r>
            <a:endParaRPr sz="1300">
              <a:solidFill>
                <a:schemeClr val="lt2"/>
              </a:solidFill>
            </a:endParaRPr>
          </a:p>
        </p:txBody>
      </p:sp>
      <p:sp>
        <p:nvSpPr>
          <p:cNvPr id="823" name="Google Shape;823;gd5cbd555e9_0_43"/>
          <p:cNvSpPr txBox="1"/>
          <p:nvPr>
            <p:ph idx="4" type="subTitle"/>
          </p:nvPr>
        </p:nvSpPr>
        <p:spPr>
          <a:xfrm>
            <a:off x="5705444" y="2038041"/>
            <a:ext cx="20925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i="1" lang="en" sz="1400"/>
              <a:t>Early Outcomes for CUNY ASAP </a:t>
            </a:r>
            <a:endParaRPr i="1" sz="1400"/>
          </a:p>
        </p:txBody>
      </p:sp>
      <p:sp>
        <p:nvSpPr>
          <p:cNvPr id="824" name="Google Shape;824;gd5cbd555e9_0_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gc1a8bcb072_1_56"/>
          <p:cNvSpPr txBox="1"/>
          <p:nvPr>
            <p:ph type="ctrTitle"/>
          </p:nvPr>
        </p:nvSpPr>
        <p:spPr>
          <a:xfrm>
            <a:off x="1242600" y="1809725"/>
            <a:ext cx="6658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The Raw Data</a:t>
            </a:r>
            <a:endParaRPr/>
          </a:p>
        </p:txBody>
      </p:sp>
      <p:sp>
        <p:nvSpPr>
          <p:cNvPr id="830" name="Google Shape;830;gc1a8bcb072_1_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c13cb03db1_0_6"/>
          <p:cNvSpPr txBox="1"/>
          <p:nvPr>
            <p:ph type="ctrTitle"/>
          </p:nvPr>
        </p:nvSpPr>
        <p:spPr>
          <a:xfrm flipH="1">
            <a:off x="2267075" y="0"/>
            <a:ext cx="4044600" cy="560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lt2"/>
                </a:solidFill>
              </a:rPr>
              <a:t>Data Structure </a:t>
            </a:r>
            <a:endParaRPr>
              <a:solidFill>
                <a:schemeClr val="lt2"/>
              </a:solidFill>
            </a:endParaRPr>
          </a:p>
        </p:txBody>
      </p:sp>
      <p:pic>
        <p:nvPicPr>
          <p:cNvPr id="836" name="Google Shape;836;gc13cb03db1_0_6"/>
          <p:cNvPicPr preferRelativeResize="0"/>
          <p:nvPr/>
        </p:nvPicPr>
        <p:blipFill rotWithShape="1">
          <a:blip r:embed="rId3">
            <a:alphaModFix/>
          </a:blip>
          <a:srcRect b="0" l="0" r="0" t="0"/>
          <a:stretch/>
        </p:blipFill>
        <p:spPr>
          <a:xfrm>
            <a:off x="869150" y="2779650"/>
            <a:ext cx="7405700" cy="2158549"/>
          </a:xfrm>
          <a:prstGeom prst="rect">
            <a:avLst/>
          </a:prstGeom>
          <a:noFill/>
          <a:ln cap="flat" cmpd="sng" w="9525">
            <a:solidFill>
              <a:schemeClr val="lt2"/>
            </a:solidFill>
            <a:prstDash val="solid"/>
            <a:round/>
            <a:headEnd len="sm" w="sm" type="none"/>
            <a:tailEnd len="sm" w="sm" type="none"/>
          </a:ln>
        </p:spPr>
      </p:pic>
      <p:sp>
        <p:nvSpPr>
          <p:cNvPr id="837" name="Google Shape;837;gc13cb03db1_0_6"/>
          <p:cNvSpPr txBox="1"/>
          <p:nvPr/>
        </p:nvSpPr>
        <p:spPr>
          <a:xfrm>
            <a:off x="869100" y="583100"/>
            <a:ext cx="7405800" cy="2062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2"/>
              </a:buClr>
              <a:buSzPts val="1700"/>
              <a:buFont typeface="Squada One"/>
              <a:buChar char="●"/>
            </a:pPr>
            <a:r>
              <a:rPr b="0" i="0" lang="en" sz="1700" u="none" cap="none" strike="noStrike">
                <a:solidFill>
                  <a:schemeClr val="lt2"/>
                </a:solidFill>
                <a:latin typeface="Squada One"/>
                <a:ea typeface="Squada One"/>
                <a:cs typeface="Squada One"/>
                <a:sym typeface="Squada One"/>
              </a:rPr>
              <a:t>The data file consisted of 340,151 rows and 55 columns</a:t>
            </a:r>
            <a:endParaRPr b="0" i="0" sz="1700" u="none" cap="none" strike="noStrike">
              <a:solidFill>
                <a:schemeClr val="lt2"/>
              </a:solidFill>
              <a:latin typeface="Squada One"/>
              <a:ea typeface="Squada One"/>
              <a:cs typeface="Squada One"/>
              <a:sym typeface="Squada One"/>
            </a:endParaRPr>
          </a:p>
          <a:p>
            <a:pPr indent="-336550" lvl="0" marL="457200" marR="0" rtl="0" algn="l">
              <a:lnSpc>
                <a:spcPct val="100000"/>
              </a:lnSpc>
              <a:spcBef>
                <a:spcPts val="0"/>
              </a:spcBef>
              <a:spcAft>
                <a:spcPts val="0"/>
              </a:spcAft>
              <a:buClr>
                <a:schemeClr val="lt2"/>
              </a:buClr>
              <a:buSzPts val="1700"/>
              <a:buFont typeface="Squada One"/>
              <a:buChar char="●"/>
            </a:pPr>
            <a:r>
              <a:rPr b="0" i="0" lang="en" sz="1700" u="none" cap="none" strike="noStrike">
                <a:solidFill>
                  <a:schemeClr val="lt2"/>
                </a:solidFill>
                <a:latin typeface="Squada One"/>
                <a:ea typeface="Squada One"/>
                <a:cs typeface="Squada One"/>
                <a:sym typeface="Squada One"/>
              </a:rPr>
              <a:t>Each row uniquely identifies a single course taken by a SCC student spanning from Summer 2015 through Fall 2020</a:t>
            </a:r>
            <a:endParaRPr b="0" i="0" sz="1700" u="none" cap="none" strike="noStrike">
              <a:solidFill>
                <a:schemeClr val="lt2"/>
              </a:solidFill>
              <a:latin typeface="Squada One"/>
              <a:ea typeface="Squada One"/>
              <a:cs typeface="Squada One"/>
              <a:sym typeface="Squada One"/>
            </a:endParaRPr>
          </a:p>
          <a:p>
            <a:pPr indent="-336550" lvl="0" marL="457200" marR="0" rtl="0" algn="l">
              <a:lnSpc>
                <a:spcPct val="100000"/>
              </a:lnSpc>
              <a:spcBef>
                <a:spcPts val="0"/>
              </a:spcBef>
              <a:spcAft>
                <a:spcPts val="0"/>
              </a:spcAft>
              <a:buClr>
                <a:schemeClr val="lt2"/>
              </a:buClr>
              <a:buSzPts val="1700"/>
              <a:buFont typeface="Squada One"/>
              <a:buChar char="●"/>
            </a:pPr>
            <a:r>
              <a:rPr b="0" i="0" lang="en" sz="1700" u="none" cap="none" strike="noStrike">
                <a:solidFill>
                  <a:schemeClr val="lt2"/>
                </a:solidFill>
                <a:latin typeface="Squada One"/>
                <a:ea typeface="Squada One"/>
                <a:cs typeface="Squada One"/>
                <a:sym typeface="Squada One"/>
              </a:rPr>
              <a:t>The covariates represented in the columns describes some attribute of that course, semester, student, student history, or course outcome.</a:t>
            </a:r>
            <a:endParaRPr b="0" i="0" sz="1700" u="none" cap="none" strike="noStrike">
              <a:solidFill>
                <a:schemeClr val="lt2"/>
              </a:solidFill>
              <a:latin typeface="Squada One"/>
              <a:ea typeface="Squada One"/>
              <a:cs typeface="Squada One"/>
              <a:sym typeface="Squada One"/>
            </a:endParaRPr>
          </a:p>
          <a:p>
            <a:pPr indent="-349250" lvl="0" marL="457200" marR="0" rtl="0" algn="l">
              <a:lnSpc>
                <a:spcPct val="100000"/>
              </a:lnSpc>
              <a:spcBef>
                <a:spcPts val="0"/>
              </a:spcBef>
              <a:spcAft>
                <a:spcPts val="0"/>
              </a:spcAft>
              <a:buClr>
                <a:schemeClr val="lt2"/>
              </a:buClr>
              <a:buSzPts val="1900"/>
              <a:buFont typeface="Squada One"/>
              <a:buChar char="●"/>
            </a:pPr>
            <a:r>
              <a:rPr b="0" i="0" lang="en" sz="1700" u="none" cap="none" strike="noStrike">
                <a:solidFill>
                  <a:schemeClr val="lt2"/>
                </a:solidFill>
                <a:latin typeface="Squada One"/>
                <a:ea typeface="Squada One"/>
                <a:cs typeface="Squada One"/>
                <a:sym typeface="Squada One"/>
              </a:rPr>
              <a:t>So</a:t>
            </a:r>
            <a:r>
              <a:rPr b="0" i="0" lang="en" sz="1800" u="none" cap="none" strike="noStrike">
                <a:solidFill>
                  <a:schemeClr val="lt2"/>
                </a:solidFill>
                <a:latin typeface="Squada One"/>
                <a:ea typeface="Squada One"/>
                <a:cs typeface="Squada One"/>
                <a:sym typeface="Squada One"/>
              </a:rPr>
              <a:t>me were reported by the student, some were reported by college, some were derived by the SCC team, and some were ultimately derived by us.</a:t>
            </a:r>
            <a:endParaRPr b="0" i="0" sz="1900" u="none" cap="none" strike="noStrike">
              <a:solidFill>
                <a:schemeClr val="lt2"/>
              </a:solidFill>
              <a:latin typeface="Squada One"/>
              <a:ea typeface="Squada One"/>
              <a:cs typeface="Squada One"/>
              <a:sym typeface="Squada One"/>
            </a:endParaRPr>
          </a:p>
        </p:txBody>
      </p:sp>
      <p:sp>
        <p:nvSpPr>
          <p:cNvPr id="838" name="Google Shape;838;gc13cb03db1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
          <p:cNvSpPr txBox="1"/>
          <p:nvPr>
            <p:ph type="ctrTitle"/>
          </p:nvPr>
        </p:nvSpPr>
        <p:spPr>
          <a:xfrm flipH="1">
            <a:off x="4721650" y="462750"/>
            <a:ext cx="3673200" cy="66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Data Composition</a:t>
            </a:r>
            <a:endParaRPr/>
          </a:p>
        </p:txBody>
      </p:sp>
      <p:sp>
        <p:nvSpPr>
          <p:cNvPr id="844" name="Google Shape;844;p8"/>
          <p:cNvSpPr txBox="1"/>
          <p:nvPr>
            <p:ph idx="1" type="subTitle"/>
          </p:nvPr>
        </p:nvSpPr>
        <p:spPr>
          <a:xfrm>
            <a:off x="2229400" y="2692200"/>
            <a:ext cx="2384700" cy="136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Term</a:t>
            </a:r>
            <a:endParaRPr/>
          </a:p>
          <a:p>
            <a:pPr indent="0" lvl="0" marL="0" rtl="0" algn="ctr">
              <a:lnSpc>
                <a:spcPct val="100000"/>
              </a:lnSpc>
              <a:spcBef>
                <a:spcPts val="0"/>
              </a:spcBef>
              <a:spcAft>
                <a:spcPts val="0"/>
              </a:spcAft>
              <a:buClr>
                <a:schemeClr val="dk1"/>
              </a:buClr>
              <a:buSzPts val="1100"/>
              <a:buFont typeface="Arial"/>
              <a:buNone/>
            </a:pPr>
            <a:r>
              <a:rPr lang="en"/>
              <a:t>Grade</a:t>
            </a:r>
            <a:endParaRPr/>
          </a:p>
          <a:p>
            <a:pPr indent="0" lvl="0" marL="0" rtl="0" algn="ctr">
              <a:lnSpc>
                <a:spcPct val="100000"/>
              </a:lnSpc>
              <a:spcBef>
                <a:spcPts val="0"/>
              </a:spcBef>
              <a:spcAft>
                <a:spcPts val="0"/>
              </a:spcAft>
              <a:buClr>
                <a:schemeClr val="dk1"/>
              </a:buClr>
              <a:buSzPts val="1100"/>
              <a:buFont typeface="Arial"/>
              <a:buNone/>
            </a:pPr>
            <a:r>
              <a:rPr lang="en"/>
              <a:t>Units Per Course</a:t>
            </a:r>
            <a:endParaRPr/>
          </a:p>
          <a:p>
            <a:pPr indent="0" lvl="0" marL="0" rtl="0" algn="ctr">
              <a:lnSpc>
                <a:spcPct val="100000"/>
              </a:lnSpc>
              <a:spcBef>
                <a:spcPts val="0"/>
              </a:spcBef>
              <a:spcAft>
                <a:spcPts val="0"/>
              </a:spcAft>
              <a:buClr>
                <a:schemeClr val="dk1"/>
              </a:buClr>
              <a:buSzPts val="1100"/>
              <a:buFont typeface="Arial"/>
              <a:buNone/>
            </a:pPr>
            <a:r>
              <a:rPr lang="en"/>
              <a:t>Total Units Attempted</a:t>
            </a:r>
            <a:endParaRPr/>
          </a:p>
          <a:p>
            <a:pPr indent="0" lvl="0" marL="0" rtl="0" algn="ctr">
              <a:lnSpc>
                <a:spcPct val="100000"/>
              </a:lnSpc>
              <a:spcBef>
                <a:spcPts val="0"/>
              </a:spcBef>
              <a:spcAft>
                <a:spcPts val="0"/>
              </a:spcAft>
              <a:buClr>
                <a:schemeClr val="dk1"/>
              </a:buClr>
              <a:buSzPts val="1100"/>
              <a:buFont typeface="Arial"/>
              <a:buNone/>
            </a:pPr>
            <a:r>
              <a:rPr lang="en"/>
              <a:t>etc</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845" name="Google Shape;845;p8"/>
          <p:cNvSpPr txBox="1"/>
          <p:nvPr>
            <p:ph idx="2" type="subTitle"/>
          </p:nvPr>
        </p:nvSpPr>
        <p:spPr>
          <a:xfrm>
            <a:off x="4721650" y="2692200"/>
            <a:ext cx="2085600" cy="127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Age</a:t>
            </a:r>
            <a:endParaRPr/>
          </a:p>
          <a:p>
            <a:pPr indent="0" lvl="0" marL="0" rtl="0" algn="ctr">
              <a:lnSpc>
                <a:spcPct val="100000"/>
              </a:lnSpc>
              <a:spcBef>
                <a:spcPts val="0"/>
              </a:spcBef>
              <a:spcAft>
                <a:spcPts val="0"/>
              </a:spcAft>
              <a:buClr>
                <a:schemeClr val="dk1"/>
              </a:buClr>
              <a:buSzPts val="1100"/>
              <a:buFont typeface="Arial"/>
              <a:buNone/>
            </a:pPr>
            <a:r>
              <a:rPr lang="en"/>
              <a:t>Gender</a:t>
            </a:r>
            <a:endParaRPr/>
          </a:p>
          <a:p>
            <a:pPr indent="0" lvl="0" marL="0" rtl="0" algn="ctr">
              <a:lnSpc>
                <a:spcPct val="100000"/>
              </a:lnSpc>
              <a:spcBef>
                <a:spcPts val="0"/>
              </a:spcBef>
              <a:spcAft>
                <a:spcPts val="0"/>
              </a:spcAft>
              <a:buClr>
                <a:schemeClr val="dk1"/>
              </a:buClr>
              <a:buSzPts val="1100"/>
              <a:buFont typeface="Arial"/>
              <a:buNone/>
            </a:pPr>
            <a:r>
              <a:rPr lang="en"/>
              <a:t>Income Status</a:t>
            </a:r>
            <a:endParaRPr/>
          </a:p>
          <a:p>
            <a:pPr indent="0" lvl="0" marL="0" rtl="0" algn="ctr">
              <a:lnSpc>
                <a:spcPct val="100000"/>
              </a:lnSpc>
              <a:spcBef>
                <a:spcPts val="0"/>
              </a:spcBef>
              <a:spcAft>
                <a:spcPts val="0"/>
              </a:spcAft>
              <a:buClr>
                <a:schemeClr val="dk1"/>
              </a:buClr>
              <a:buSzPts val="1100"/>
              <a:buFont typeface="Arial"/>
              <a:buNone/>
            </a:pPr>
            <a:r>
              <a:rPr lang="en"/>
              <a:t>Address</a:t>
            </a:r>
            <a:endParaRPr/>
          </a:p>
          <a:p>
            <a:pPr indent="0" lvl="0" marL="0" rtl="0" algn="ctr">
              <a:lnSpc>
                <a:spcPct val="100000"/>
              </a:lnSpc>
              <a:spcBef>
                <a:spcPts val="0"/>
              </a:spcBef>
              <a:spcAft>
                <a:spcPts val="0"/>
              </a:spcAft>
              <a:buClr>
                <a:schemeClr val="dk1"/>
              </a:buClr>
              <a:buSzPts val="1100"/>
              <a:buFont typeface="Arial"/>
              <a:buNone/>
            </a:pPr>
            <a:r>
              <a:rPr lang="en"/>
              <a:t>etc</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846" name="Google Shape;846;p8"/>
          <p:cNvSpPr txBox="1"/>
          <p:nvPr>
            <p:ph idx="3" type="ctrTitle"/>
          </p:nvPr>
        </p:nvSpPr>
        <p:spPr>
          <a:xfrm>
            <a:off x="2271388" y="2526776"/>
            <a:ext cx="2300700" cy="2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Academic Based</a:t>
            </a:r>
            <a:endParaRPr/>
          </a:p>
        </p:txBody>
      </p:sp>
      <p:sp>
        <p:nvSpPr>
          <p:cNvPr id="847" name="Google Shape;847;p8"/>
          <p:cNvSpPr txBox="1"/>
          <p:nvPr>
            <p:ph idx="4" type="ctrTitle"/>
          </p:nvPr>
        </p:nvSpPr>
        <p:spPr>
          <a:xfrm>
            <a:off x="4572100" y="2526776"/>
            <a:ext cx="2384700" cy="2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Demographic Data</a:t>
            </a:r>
            <a:endParaRPr/>
          </a:p>
        </p:txBody>
      </p:sp>
      <p:sp>
        <p:nvSpPr>
          <p:cNvPr id="848" name="Google Shape;848;p8"/>
          <p:cNvSpPr txBox="1"/>
          <p:nvPr/>
        </p:nvSpPr>
        <p:spPr>
          <a:xfrm>
            <a:off x="4484625" y="1062700"/>
            <a:ext cx="43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Squada One"/>
                <a:ea typeface="Squada One"/>
                <a:cs typeface="Squada One"/>
                <a:sym typeface="Squada One"/>
              </a:rPr>
              <a:t>There are basically two categories of data within the columns</a:t>
            </a:r>
            <a:endParaRPr b="0" i="0" sz="1400" u="none" cap="none" strike="noStrike">
              <a:solidFill>
                <a:schemeClr val="lt2"/>
              </a:solidFill>
              <a:latin typeface="Squada One"/>
              <a:ea typeface="Squada One"/>
              <a:cs typeface="Squada One"/>
              <a:sym typeface="Squada One"/>
            </a:endParaRPr>
          </a:p>
        </p:txBody>
      </p:sp>
      <p:sp>
        <p:nvSpPr>
          <p:cNvPr id="849" name="Google Shape;84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43"/>
                                        </p:tgtEl>
                                        <p:attrNameLst>
                                          <p:attrName>style.visibility</p:attrName>
                                        </p:attrNameLst>
                                      </p:cBhvr>
                                      <p:to>
                                        <p:strVal val="visible"/>
                                      </p:to>
                                    </p:set>
                                    <p:anim calcmode="lin" valueType="num">
                                      <p:cBhvr additive="base">
                                        <p:cTn dur="1000"/>
                                        <p:tgtEl>
                                          <p:spTgt spid="843"/>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d39bcb2f2a_0_47"/>
          <p:cNvSpPr txBox="1"/>
          <p:nvPr>
            <p:ph type="ctrTitle"/>
          </p:nvPr>
        </p:nvSpPr>
        <p:spPr>
          <a:xfrm flipH="1">
            <a:off x="4721600" y="553980"/>
            <a:ext cx="3673200" cy="1307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600"/>
              <a:buNone/>
            </a:pPr>
            <a:r>
              <a:rPr lang="en"/>
              <a:t>Variable Types</a:t>
            </a:r>
            <a:endParaRPr/>
          </a:p>
        </p:txBody>
      </p:sp>
      <p:sp>
        <p:nvSpPr>
          <p:cNvPr id="855" name="Google Shape;855;gd39bcb2f2a_0_47"/>
          <p:cNvSpPr txBox="1"/>
          <p:nvPr>
            <p:ph idx="1" type="subTitle"/>
          </p:nvPr>
        </p:nvSpPr>
        <p:spPr>
          <a:xfrm>
            <a:off x="2081050" y="2516325"/>
            <a:ext cx="2558700" cy="1480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chemeClr val="lt1"/>
              </a:buClr>
              <a:buSzPts val="1000"/>
              <a:buChar char="-"/>
            </a:pPr>
            <a:r>
              <a:rPr lang="en"/>
              <a:t>Semester Attempted Units</a:t>
            </a:r>
            <a:endParaRPr/>
          </a:p>
          <a:p>
            <a:pPr indent="-292100" lvl="0" marL="457200" rtl="0" algn="l">
              <a:lnSpc>
                <a:spcPct val="100000"/>
              </a:lnSpc>
              <a:spcBef>
                <a:spcPts val="0"/>
              </a:spcBef>
              <a:spcAft>
                <a:spcPts val="0"/>
              </a:spcAft>
              <a:buClr>
                <a:schemeClr val="lt1"/>
              </a:buClr>
              <a:buSzPts val="1000"/>
              <a:buChar char="-"/>
            </a:pPr>
            <a:r>
              <a:rPr lang="en"/>
              <a:t>Semester GPA</a:t>
            </a:r>
            <a:endParaRPr/>
          </a:p>
          <a:p>
            <a:pPr indent="-292100" lvl="0" marL="457200" rtl="0" algn="l">
              <a:lnSpc>
                <a:spcPct val="100000"/>
              </a:lnSpc>
              <a:spcBef>
                <a:spcPts val="0"/>
              </a:spcBef>
              <a:spcAft>
                <a:spcPts val="0"/>
              </a:spcAft>
              <a:buClr>
                <a:schemeClr val="lt1"/>
              </a:buClr>
              <a:buSzPts val="1000"/>
              <a:buChar char="-"/>
            </a:pPr>
            <a:r>
              <a:rPr lang="en"/>
              <a:t>Cumulative Units Passed</a:t>
            </a:r>
            <a:endParaRPr/>
          </a:p>
          <a:p>
            <a:pPr indent="-292100" lvl="0" marL="457200" rtl="0" algn="l">
              <a:lnSpc>
                <a:spcPct val="100000"/>
              </a:lnSpc>
              <a:spcBef>
                <a:spcPts val="0"/>
              </a:spcBef>
              <a:spcAft>
                <a:spcPts val="0"/>
              </a:spcAft>
              <a:buClr>
                <a:schemeClr val="lt1"/>
              </a:buClr>
              <a:buSzPts val="1000"/>
              <a:buChar char="-"/>
            </a:pPr>
            <a:r>
              <a:rPr lang="en"/>
              <a:t>Cumulative GPA</a:t>
            </a:r>
            <a:endParaRPr/>
          </a:p>
          <a:p>
            <a:pPr indent="-292100" lvl="0" marL="457200" rtl="0" algn="l">
              <a:lnSpc>
                <a:spcPct val="100000"/>
              </a:lnSpc>
              <a:spcBef>
                <a:spcPts val="0"/>
              </a:spcBef>
              <a:spcAft>
                <a:spcPts val="0"/>
              </a:spcAft>
              <a:buClr>
                <a:schemeClr val="lt1"/>
              </a:buClr>
              <a:buSzPts val="1000"/>
              <a:buChar char="-"/>
            </a:pPr>
            <a:r>
              <a:rPr lang="en"/>
              <a:t>Age</a:t>
            </a:r>
            <a:endParaRPr/>
          </a:p>
          <a:p>
            <a:pPr indent="-292100" lvl="0" marL="457200" rtl="0" algn="l">
              <a:lnSpc>
                <a:spcPct val="100000"/>
              </a:lnSpc>
              <a:spcBef>
                <a:spcPts val="0"/>
              </a:spcBef>
              <a:spcAft>
                <a:spcPts val="0"/>
              </a:spcAft>
              <a:buClr>
                <a:schemeClr val="lt1"/>
              </a:buClr>
              <a:buSzPts val="1000"/>
              <a:buChar char="-"/>
            </a:pPr>
            <a:r>
              <a:rPr lang="en"/>
              <a:t>Median Income (more on this later)</a:t>
            </a:r>
            <a:endParaRPr/>
          </a:p>
          <a:p>
            <a:pPr indent="0" lvl="0" marL="457200" rtl="0" algn="l">
              <a:lnSpc>
                <a:spcPct val="100000"/>
              </a:lnSpc>
              <a:spcBef>
                <a:spcPts val="0"/>
              </a:spcBef>
              <a:spcAft>
                <a:spcPts val="0"/>
              </a:spcAft>
              <a:buSzPts val="1000"/>
              <a:buNone/>
            </a:pPr>
            <a:r>
              <a:t/>
            </a:r>
            <a:endParaRPr/>
          </a:p>
          <a:p>
            <a:pPr indent="0" lvl="0" marL="0" rtl="0" algn="ctr">
              <a:lnSpc>
                <a:spcPct val="100000"/>
              </a:lnSpc>
              <a:spcBef>
                <a:spcPts val="0"/>
              </a:spcBef>
              <a:spcAft>
                <a:spcPts val="0"/>
              </a:spcAft>
              <a:buSzPts val="1000"/>
              <a:buNone/>
            </a:pPr>
            <a:r>
              <a:t/>
            </a:r>
            <a:endParaRPr/>
          </a:p>
        </p:txBody>
      </p:sp>
      <p:sp>
        <p:nvSpPr>
          <p:cNvPr id="856" name="Google Shape;856;gd39bcb2f2a_0_47"/>
          <p:cNvSpPr txBox="1"/>
          <p:nvPr>
            <p:ph idx="3" type="ctrTitle"/>
          </p:nvPr>
        </p:nvSpPr>
        <p:spPr>
          <a:xfrm>
            <a:off x="2210038" y="2364126"/>
            <a:ext cx="2300700" cy="2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Quantitative </a:t>
            </a:r>
            <a:endParaRPr/>
          </a:p>
        </p:txBody>
      </p:sp>
      <p:sp>
        <p:nvSpPr>
          <p:cNvPr id="857" name="Google Shape;857;gd39bcb2f2a_0_47"/>
          <p:cNvSpPr txBox="1"/>
          <p:nvPr>
            <p:ph idx="2" type="subTitle"/>
          </p:nvPr>
        </p:nvSpPr>
        <p:spPr>
          <a:xfrm>
            <a:off x="4420525" y="2567975"/>
            <a:ext cx="2654400" cy="11901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Char char="-"/>
            </a:pPr>
            <a:r>
              <a:rPr lang="en"/>
              <a:t>Subject (Math, English, History etc.)</a:t>
            </a:r>
            <a:endParaRPr/>
          </a:p>
          <a:p>
            <a:pPr indent="-292100" lvl="0" marL="457200" rtl="0" algn="l">
              <a:lnSpc>
                <a:spcPct val="100000"/>
              </a:lnSpc>
              <a:spcBef>
                <a:spcPts val="0"/>
              </a:spcBef>
              <a:spcAft>
                <a:spcPts val="0"/>
              </a:spcAft>
              <a:buSzPts val="1000"/>
              <a:buChar char="-"/>
            </a:pPr>
            <a:r>
              <a:rPr lang="en"/>
              <a:t>Grade (A, B, C, Pass, Withdrawal etc.) </a:t>
            </a:r>
            <a:endParaRPr/>
          </a:p>
          <a:p>
            <a:pPr indent="-292100" lvl="0" marL="457200" rtl="0" algn="l">
              <a:lnSpc>
                <a:spcPct val="100000"/>
              </a:lnSpc>
              <a:spcBef>
                <a:spcPts val="0"/>
              </a:spcBef>
              <a:spcAft>
                <a:spcPts val="0"/>
              </a:spcAft>
              <a:buSzPts val="1000"/>
              <a:buChar char="-"/>
            </a:pPr>
            <a:r>
              <a:rPr lang="en"/>
              <a:t>Academic Standing (Good, Honors, NA etc)</a:t>
            </a:r>
            <a:endParaRPr/>
          </a:p>
          <a:p>
            <a:pPr indent="0" lvl="0" marL="457200" rtl="0" algn="l">
              <a:lnSpc>
                <a:spcPct val="100000"/>
              </a:lnSpc>
              <a:spcBef>
                <a:spcPts val="0"/>
              </a:spcBef>
              <a:spcAft>
                <a:spcPts val="0"/>
              </a:spcAft>
              <a:buSzPts val="1000"/>
              <a:buNone/>
            </a:pPr>
            <a:r>
              <a:rPr lang="en"/>
              <a:t>	</a:t>
            </a:r>
            <a:endParaRPr/>
          </a:p>
          <a:p>
            <a:pPr indent="0" lvl="0" marL="0" rtl="0" algn="ctr">
              <a:lnSpc>
                <a:spcPct val="100000"/>
              </a:lnSpc>
              <a:spcBef>
                <a:spcPts val="0"/>
              </a:spcBef>
              <a:spcAft>
                <a:spcPts val="0"/>
              </a:spcAft>
              <a:buSzPts val="1000"/>
              <a:buNone/>
            </a:pPr>
            <a:r>
              <a:t/>
            </a:r>
            <a:endParaRPr/>
          </a:p>
        </p:txBody>
      </p:sp>
      <p:sp>
        <p:nvSpPr>
          <p:cNvPr id="858" name="Google Shape;858;gd39bcb2f2a_0_47"/>
          <p:cNvSpPr txBox="1"/>
          <p:nvPr>
            <p:ph idx="4" type="ctrTitle"/>
          </p:nvPr>
        </p:nvSpPr>
        <p:spPr>
          <a:xfrm>
            <a:off x="4572100" y="2364126"/>
            <a:ext cx="2384700" cy="2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Qualitative</a:t>
            </a:r>
            <a:endParaRPr/>
          </a:p>
        </p:txBody>
      </p:sp>
      <p:sp>
        <p:nvSpPr>
          <p:cNvPr id="859" name="Google Shape;859;gd39bcb2f2a_0_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d39bcb2f2a_0_55"/>
          <p:cNvSpPr txBox="1"/>
          <p:nvPr>
            <p:ph type="ctrTitle"/>
          </p:nvPr>
        </p:nvSpPr>
        <p:spPr>
          <a:xfrm flipH="1">
            <a:off x="540000" y="551269"/>
            <a:ext cx="80640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Flavors of Quantitative Variables</a:t>
            </a:r>
            <a:endParaRPr/>
          </a:p>
        </p:txBody>
      </p:sp>
      <p:sp>
        <p:nvSpPr>
          <p:cNvPr id="865" name="Google Shape;865;gd39bcb2f2a_0_55"/>
          <p:cNvSpPr txBox="1"/>
          <p:nvPr/>
        </p:nvSpPr>
        <p:spPr>
          <a:xfrm>
            <a:off x="1945775" y="2452467"/>
            <a:ext cx="9876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quada One"/>
              <a:ea typeface="Squada One"/>
              <a:cs typeface="Squada One"/>
              <a:sym typeface="Squada One"/>
            </a:endParaRPr>
          </a:p>
        </p:txBody>
      </p:sp>
      <p:sp>
        <p:nvSpPr>
          <p:cNvPr id="866" name="Google Shape;866;gd39bcb2f2a_0_55"/>
          <p:cNvSpPr txBox="1"/>
          <p:nvPr/>
        </p:nvSpPr>
        <p:spPr>
          <a:xfrm>
            <a:off x="6211250" y="2452466"/>
            <a:ext cx="9876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quada One"/>
              <a:ea typeface="Squada One"/>
              <a:cs typeface="Squada One"/>
              <a:sym typeface="Squada One"/>
            </a:endParaRPr>
          </a:p>
        </p:txBody>
      </p:sp>
      <p:sp>
        <p:nvSpPr>
          <p:cNvPr id="867" name="Google Shape;867;gd39bcb2f2a_0_55"/>
          <p:cNvSpPr txBox="1"/>
          <p:nvPr>
            <p:ph idx="1" type="subTitle"/>
          </p:nvPr>
        </p:nvSpPr>
        <p:spPr>
          <a:xfrm>
            <a:off x="1533100" y="2857783"/>
            <a:ext cx="1812900" cy="111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The original data had just a handful of true continuous variables relating to locations or GPA </a:t>
            </a:r>
            <a:endParaRPr/>
          </a:p>
        </p:txBody>
      </p:sp>
      <p:sp>
        <p:nvSpPr>
          <p:cNvPr id="868" name="Google Shape;868;gd39bcb2f2a_0_55"/>
          <p:cNvSpPr txBox="1"/>
          <p:nvPr>
            <p:ph idx="2" type="subTitle"/>
          </p:nvPr>
        </p:nvSpPr>
        <p:spPr>
          <a:xfrm>
            <a:off x="3521400" y="2857775"/>
            <a:ext cx="2101200" cy="60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Some of our discrete variables had been transformed from categorical by SCC</a:t>
            </a:r>
            <a:endParaRPr/>
          </a:p>
        </p:txBody>
      </p:sp>
      <p:sp>
        <p:nvSpPr>
          <p:cNvPr id="869" name="Google Shape;869;gd39bcb2f2a_0_55"/>
          <p:cNvSpPr txBox="1"/>
          <p:nvPr>
            <p:ph idx="3" type="subTitle"/>
          </p:nvPr>
        </p:nvSpPr>
        <p:spPr>
          <a:xfrm>
            <a:off x="5729293" y="2857780"/>
            <a:ext cx="1850700" cy="60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Good examples of our binary variables are the “First Generation” flag and “Athlete Ever”</a:t>
            </a:r>
            <a:endParaRPr/>
          </a:p>
        </p:txBody>
      </p:sp>
      <p:sp>
        <p:nvSpPr>
          <p:cNvPr id="870" name="Google Shape;870;gd39bcb2f2a_0_55"/>
          <p:cNvSpPr txBox="1"/>
          <p:nvPr>
            <p:ph idx="4" type="subTitle"/>
          </p:nvPr>
        </p:nvSpPr>
        <p:spPr>
          <a:xfrm>
            <a:off x="1733500" y="2392775"/>
            <a:ext cx="14415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Continuous</a:t>
            </a:r>
            <a:endParaRPr/>
          </a:p>
        </p:txBody>
      </p:sp>
      <p:sp>
        <p:nvSpPr>
          <p:cNvPr id="871" name="Google Shape;871;gd39bcb2f2a_0_55"/>
          <p:cNvSpPr txBox="1"/>
          <p:nvPr>
            <p:ph idx="6" type="subTitle"/>
          </p:nvPr>
        </p:nvSpPr>
        <p:spPr>
          <a:xfrm>
            <a:off x="5919200" y="2392775"/>
            <a:ext cx="15645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Binary</a:t>
            </a:r>
            <a:endParaRPr/>
          </a:p>
        </p:txBody>
      </p:sp>
      <p:grpSp>
        <p:nvGrpSpPr>
          <p:cNvPr id="872" name="Google Shape;872;gd39bcb2f2a_0_55"/>
          <p:cNvGrpSpPr/>
          <p:nvPr/>
        </p:nvGrpSpPr>
        <p:grpSpPr>
          <a:xfrm>
            <a:off x="4382989" y="1959919"/>
            <a:ext cx="336105" cy="329934"/>
            <a:chOff x="5716825" y="3235950"/>
            <a:chExt cx="300900" cy="295375"/>
          </a:xfrm>
        </p:grpSpPr>
        <p:sp>
          <p:nvSpPr>
            <p:cNvPr id="873" name="Google Shape;873;gd39bcb2f2a_0_5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d39bcb2f2a_0_5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gd39bcb2f2a_0_5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d39bcb2f2a_0_5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7" name="Google Shape;877;gd39bcb2f2a_0_55"/>
          <p:cNvGrpSpPr/>
          <p:nvPr/>
        </p:nvGrpSpPr>
        <p:grpSpPr>
          <a:xfrm>
            <a:off x="6539193" y="2042153"/>
            <a:ext cx="331721" cy="307566"/>
            <a:chOff x="6543825" y="3202075"/>
            <a:chExt cx="296975" cy="275350"/>
          </a:xfrm>
        </p:grpSpPr>
        <p:sp>
          <p:nvSpPr>
            <p:cNvPr id="878" name="Google Shape;878;gd39bcb2f2a_0_5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d39bcb2f2a_0_5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d39bcb2f2a_0_5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d39bcb2f2a_0_5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d39bcb2f2a_0_5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d39bcb2f2a_0_5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d39bcb2f2a_0_5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5" name="Google Shape;885;gd39bcb2f2a_0_55"/>
          <p:cNvSpPr/>
          <p:nvPr/>
        </p:nvSpPr>
        <p:spPr>
          <a:xfrm>
            <a:off x="2316275" y="1959925"/>
            <a:ext cx="246590" cy="329937"/>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d39bcb2f2a_0_55"/>
          <p:cNvSpPr txBox="1"/>
          <p:nvPr>
            <p:ph idx="6" type="subTitle"/>
          </p:nvPr>
        </p:nvSpPr>
        <p:spPr>
          <a:xfrm>
            <a:off x="3612306" y="2502648"/>
            <a:ext cx="18507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Discrete</a:t>
            </a:r>
            <a:endParaRPr/>
          </a:p>
          <a:p>
            <a:pPr indent="0" lvl="0" marL="0" rtl="0" algn="ctr">
              <a:lnSpc>
                <a:spcPct val="100000"/>
              </a:lnSpc>
              <a:spcBef>
                <a:spcPts val="0"/>
              </a:spcBef>
              <a:spcAft>
                <a:spcPts val="0"/>
              </a:spcAft>
              <a:buSzPts val="1600"/>
              <a:buNone/>
            </a:pPr>
            <a:r>
              <a:t/>
            </a:r>
            <a:endParaRPr/>
          </a:p>
        </p:txBody>
      </p:sp>
      <p:sp>
        <p:nvSpPr>
          <p:cNvPr id="887" name="Google Shape;887;gd39bcb2f2a_0_55"/>
          <p:cNvSpPr txBox="1"/>
          <p:nvPr/>
        </p:nvSpPr>
        <p:spPr>
          <a:xfrm>
            <a:off x="4053312" y="2452466"/>
            <a:ext cx="987600" cy="3456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676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quada One"/>
              <a:ea typeface="Squada One"/>
              <a:cs typeface="Squada One"/>
              <a:sym typeface="Squada One"/>
            </a:endParaRPr>
          </a:p>
        </p:txBody>
      </p:sp>
      <p:sp>
        <p:nvSpPr>
          <p:cNvPr id="888" name="Google Shape;888;gd39bcb2f2a_0_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64"/>
                                        </p:tgtEl>
                                        <p:attrNameLst>
                                          <p:attrName>style.visibility</p:attrName>
                                        </p:attrNameLst>
                                      </p:cBhvr>
                                      <p:to>
                                        <p:strVal val="visible"/>
                                      </p:to>
                                    </p:set>
                                    <p:anim calcmode="lin" valueType="num">
                                      <p:cBhvr additive="base">
                                        <p:cTn dur="1000"/>
                                        <p:tgtEl>
                                          <p:spTgt spid="8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pSp>
        <p:nvGrpSpPr>
          <p:cNvPr id="893" name="Google Shape;893;gd39bcb2f2a_0_82"/>
          <p:cNvGrpSpPr/>
          <p:nvPr/>
        </p:nvGrpSpPr>
        <p:grpSpPr>
          <a:xfrm>
            <a:off x="3899425" y="1624475"/>
            <a:ext cx="2994015" cy="3526669"/>
            <a:chOff x="3899425" y="1624475"/>
            <a:chExt cx="2994015" cy="3526669"/>
          </a:xfrm>
        </p:grpSpPr>
        <p:sp>
          <p:nvSpPr>
            <p:cNvPr id="894" name="Google Shape;894;gd39bcb2f2a_0_82"/>
            <p:cNvSpPr/>
            <p:nvPr/>
          </p:nvSpPr>
          <p:spPr>
            <a:xfrm>
              <a:off x="6271750" y="1624475"/>
              <a:ext cx="621690" cy="3526669"/>
            </a:xfrm>
            <a:custGeom>
              <a:rect b="b" l="l" r="r" t="t"/>
              <a:pathLst>
                <a:path extrusionOk="0" h="6814820" w="1178559">
                  <a:moveTo>
                    <a:pt x="589000" y="0"/>
                  </a:moveTo>
                  <a:lnTo>
                    <a:pt x="0" y="408266"/>
                  </a:lnTo>
                  <a:lnTo>
                    <a:pt x="0" y="6814413"/>
                  </a:lnTo>
                  <a:lnTo>
                    <a:pt x="1178001" y="6814413"/>
                  </a:lnTo>
                  <a:lnTo>
                    <a:pt x="1178001" y="408266"/>
                  </a:lnTo>
                  <a:lnTo>
                    <a:pt x="589000"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895" name="Google Shape;895;gd39bcb2f2a_0_82"/>
            <p:cNvCxnSpPr>
              <a:endCxn id="896" idx="3"/>
            </p:cNvCxnSpPr>
            <p:nvPr/>
          </p:nvCxnSpPr>
          <p:spPr>
            <a:xfrm rot="10800000">
              <a:off x="3899425" y="1842550"/>
              <a:ext cx="2377200" cy="8700"/>
            </a:xfrm>
            <a:prstGeom prst="straightConnector1">
              <a:avLst/>
            </a:prstGeom>
            <a:noFill/>
            <a:ln cap="flat" cmpd="sng" w="19050">
              <a:solidFill>
                <a:schemeClr val="lt1"/>
              </a:solidFill>
              <a:prstDash val="solid"/>
              <a:round/>
              <a:headEnd len="sm" w="sm" type="none"/>
              <a:tailEnd len="sm" w="sm" type="diamond"/>
            </a:ln>
          </p:spPr>
        </p:cxnSp>
      </p:grpSp>
      <p:grpSp>
        <p:nvGrpSpPr>
          <p:cNvPr id="897" name="Google Shape;897;gd39bcb2f2a_0_82"/>
          <p:cNvGrpSpPr/>
          <p:nvPr/>
        </p:nvGrpSpPr>
        <p:grpSpPr>
          <a:xfrm>
            <a:off x="3899425" y="2359004"/>
            <a:ext cx="2683562" cy="2785213"/>
            <a:chOff x="3899425" y="2359004"/>
            <a:chExt cx="2683562" cy="2785213"/>
          </a:xfrm>
        </p:grpSpPr>
        <p:sp>
          <p:nvSpPr>
            <p:cNvPr id="898" name="Google Shape;898;gd39bcb2f2a_0_82"/>
            <p:cNvSpPr/>
            <p:nvPr/>
          </p:nvSpPr>
          <p:spPr>
            <a:xfrm>
              <a:off x="5961297" y="2359004"/>
              <a:ext cx="621690" cy="2785213"/>
            </a:xfrm>
            <a:custGeom>
              <a:rect b="b" l="l" r="r" t="t"/>
              <a:pathLst>
                <a:path extrusionOk="0" h="5280025" w="1178559">
                  <a:moveTo>
                    <a:pt x="589000" y="0"/>
                  </a:moveTo>
                  <a:lnTo>
                    <a:pt x="0" y="408266"/>
                  </a:lnTo>
                  <a:lnTo>
                    <a:pt x="0" y="5279859"/>
                  </a:lnTo>
                  <a:lnTo>
                    <a:pt x="1178001" y="5279859"/>
                  </a:lnTo>
                  <a:lnTo>
                    <a:pt x="1178001" y="408266"/>
                  </a:lnTo>
                  <a:lnTo>
                    <a:pt x="589000"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899" name="Google Shape;899;gd39bcb2f2a_0_82"/>
            <p:cNvCxnSpPr>
              <a:endCxn id="900" idx="3"/>
            </p:cNvCxnSpPr>
            <p:nvPr/>
          </p:nvCxnSpPr>
          <p:spPr>
            <a:xfrm rot="10800000">
              <a:off x="3899425" y="2585329"/>
              <a:ext cx="2071800" cy="0"/>
            </a:xfrm>
            <a:prstGeom prst="straightConnector1">
              <a:avLst/>
            </a:prstGeom>
            <a:noFill/>
            <a:ln cap="flat" cmpd="sng" w="19050">
              <a:solidFill>
                <a:schemeClr val="lt1"/>
              </a:solidFill>
              <a:prstDash val="solid"/>
              <a:round/>
              <a:headEnd len="sm" w="sm" type="none"/>
              <a:tailEnd len="sm" w="sm" type="diamond"/>
            </a:ln>
          </p:spPr>
        </p:cxnSp>
      </p:grpSp>
      <p:sp>
        <p:nvSpPr>
          <p:cNvPr id="901" name="Google Shape;901;gd39bcb2f2a_0_82"/>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Qualitative Variables</a:t>
            </a:r>
            <a:endParaRPr/>
          </a:p>
        </p:txBody>
      </p:sp>
      <p:sp>
        <p:nvSpPr>
          <p:cNvPr id="896" name="Google Shape;896;gd39bcb2f2a_0_82"/>
          <p:cNvSpPr txBox="1"/>
          <p:nvPr/>
        </p:nvSpPr>
        <p:spPr>
          <a:xfrm>
            <a:off x="1547125" y="1586200"/>
            <a:ext cx="2352300" cy="5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Grade: </a:t>
            </a:r>
            <a:r>
              <a:rPr b="0" i="0" lang="en" sz="1400" u="none" cap="none" strike="noStrike">
                <a:solidFill>
                  <a:schemeClr val="lt1"/>
                </a:solidFill>
                <a:latin typeface="Roboto Condensed Light"/>
                <a:ea typeface="Roboto Condensed Light"/>
                <a:cs typeface="Roboto Condensed Light"/>
                <a:sym typeface="Roboto Condensed Light"/>
              </a:rPr>
              <a:t>though grades given are categorically, we have this info in a binary flag. (A, B, C,  P) = 1 </a:t>
            </a:r>
            <a:endParaRPr b="0" i="0" sz="14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grpSp>
        <p:nvGrpSpPr>
          <p:cNvPr id="902" name="Google Shape;902;gd39bcb2f2a_0_82"/>
          <p:cNvGrpSpPr/>
          <p:nvPr/>
        </p:nvGrpSpPr>
        <p:grpSpPr>
          <a:xfrm>
            <a:off x="3899425" y="3094875"/>
            <a:ext cx="2373100" cy="2049300"/>
            <a:chOff x="3899425" y="3094875"/>
            <a:chExt cx="2373100" cy="2049300"/>
          </a:xfrm>
        </p:grpSpPr>
        <p:sp>
          <p:nvSpPr>
            <p:cNvPr id="903" name="Google Shape;903;gd39bcb2f2a_0_82"/>
            <p:cNvSpPr/>
            <p:nvPr/>
          </p:nvSpPr>
          <p:spPr>
            <a:xfrm>
              <a:off x="5650835" y="3094875"/>
              <a:ext cx="621690" cy="2049300"/>
            </a:xfrm>
            <a:custGeom>
              <a:rect b="b" l="l" r="r" t="t"/>
              <a:pathLst>
                <a:path extrusionOk="0" h="3884929" w="1178559">
                  <a:moveTo>
                    <a:pt x="589000" y="0"/>
                  </a:moveTo>
                  <a:lnTo>
                    <a:pt x="0" y="408266"/>
                  </a:lnTo>
                  <a:lnTo>
                    <a:pt x="0" y="3884307"/>
                  </a:lnTo>
                  <a:lnTo>
                    <a:pt x="1178001" y="3884307"/>
                  </a:lnTo>
                  <a:lnTo>
                    <a:pt x="1178001" y="408266"/>
                  </a:lnTo>
                  <a:lnTo>
                    <a:pt x="589000"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cxnSp>
          <p:nvCxnSpPr>
            <p:cNvPr id="904" name="Google Shape;904;gd39bcb2f2a_0_82"/>
            <p:cNvCxnSpPr>
              <a:endCxn id="905" idx="3"/>
            </p:cNvCxnSpPr>
            <p:nvPr/>
          </p:nvCxnSpPr>
          <p:spPr>
            <a:xfrm rot="10800000">
              <a:off x="3899425" y="3307071"/>
              <a:ext cx="1759800" cy="12300"/>
            </a:xfrm>
            <a:prstGeom prst="straightConnector1">
              <a:avLst/>
            </a:prstGeom>
            <a:noFill/>
            <a:ln cap="flat" cmpd="sng" w="19050">
              <a:solidFill>
                <a:schemeClr val="lt1"/>
              </a:solidFill>
              <a:prstDash val="solid"/>
              <a:round/>
              <a:headEnd len="sm" w="sm" type="none"/>
              <a:tailEnd len="sm" w="sm" type="diamond"/>
            </a:ln>
          </p:spPr>
        </p:cxnSp>
      </p:grpSp>
      <p:sp>
        <p:nvSpPr>
          <p:cNvPr id="900" name="Google Shape;900;gd39bcb2f2a_0_82"/>
          <p:cNvSpPr txBox="1"/>
          <p:nvPr/>
        </p:nvSpPr>
        <p:spPr>
          <a:xfrm>
            <a:off x="1547125" y="2328979"/>
            <a:ext cx="2352300" cy="5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Gender:</a:t>
            </a:r>
            <a:r>
              <a:rPr b="0" i="0" lang="en" sz="1400" u="none" cap="none" strike="noStrike">
                <a:solidFill>
                  <a:schemeClr val="lt1"/>
                </a:solidFill>
                <a:latin typeface="Roboto Condensed Light"/>
                <a:ea typeface="Roboto Condensed Light"/>
                <a:cs typeface="Roboto Condensed Light"/>
                <a:sym typeface="Roboto Condensed Light"/>
              </a:rPr>
              <a:t>  This variable is less straightforward than you may think. </a:t>
            </a:r>
            <a:endParaRPr b="0" i="0" sz="14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905" name="Google Shape;905;gd39bcb2f2a_0_82"/>
          <p:cNvSpPr txBox="1"/>
          <p:nvPr/>
        </p:nvSpPr>
        <p:spPr>
          <a:xfrm>
            <a:off x="1547125" y="3050721"/>
            <a:ext cx="2352300" cy="5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Ethnicity:</a:t>
            </a:r>
            <a:r>
              <a:rPr b="0" i="0" lang="en" sz="1400" u="none" cap="none" strike="noStrike">
                <a:solidFill>
                  <a:schemeClr val="lt1"/>
                </a:solidFill>
                <a:latin typeface="Roboto Condensed Light"/>
                <a:ea typeface="Roboto Condensed Light"/>
                <a:cs typeface="Roboto Condensed Light"/>
                <a:sym typeface="Roboto Condensed Light"/>
              </a:rPr>
              <a:t>  This is potentially a hot-button variable. Need to careful with how it’s used</a:t>
            </a:r>
            <a:endParaRPr b="0" i="0" sz="14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906" name="Google Shape;906;gd39bcb2f2a_0_82"/>
          <p:cNvSpPr txBox="1"/>
          <p:nvPr/>
        </p:nvSpPr>
        <p:spPr>
          <a:xfrm>
            <a:off x="1547125" y="3751438"/>
            <a:ext cx="2352300" cy="5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Term:</a:t>
            </a:r>
            <a:r>
              <a:rPr b="0" i="0" lang="en" sz="1400" u="none" cap="none" strike="noStrike">
                <a:solidFill>
                  <a:schemeClr val="lt1"/>
                </a:solidFill>
                <a:latin typeface="Roboto Condensed Light"/>
                <a:ea typeface="Roboto Condensed Light"/>
                <a:cs typeface="Roboto Condensed Light"/>
                <a:sym typeface="Roboto Condensed Light"/>
              </a:rPr>
              <a:t> This will ultimately be dropped from any modeling efforts, but it’s used initially to derive other attributes </a:t>
            </a:r>
            <a:endParaRPr b="0" i="0" sz="1400" u="none" cap="none" strike="noStrike">
              <a:solidFill>
                <a:schemeClr val="lt1"/>
              </a:solidFill>
              <a:latin typeface="Roboto Condensed Light"/>
              <a:ea typeface="Roboto Condensed Light"/>
              <a:cs typeface="Roboto Condensed Light"/>
              <a:sym typeface="Roboto Condensed Light"/>
            </a:endParaRPr>
          </a:p>
        </p:txBody>
      </p:sp>
      <p:grpSp>
        <p:nvGrpSpPr>
          <p:cNvPr id="907" name="Google Shape;907;gd39bcb2f2a_0_82"/>
          <p:cNvGrpSpPr/>
          <p:nvPr/>
        </p:nvGrpSpPr>
        <p:grpSpPr>
          <a:xfrm>
            <a:off x="6436325" y="1853543"/>
            <a:ext cx="298638" cy="344837"/>
            <a:chOff x="-39783425" y="2337925"/>
            <a:chExt cx="275700" cy="318350"/>
          </a:xfrm>
        </p:grpSpPr>
        <p:sp>
          <p:nvSpPr>
            <p:cNvPr id="908" name="Google Shape;908;gd39bcb2f2a_0_82"/>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d39bcb2f2a_0_82"/>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0" name="Google Shape;910;gd39bcb2f2a_0_82"/>
          <p:cNvGrpSpPr/>
          <p:nvPr/>
        </p:nvGrpSpPr>
        <p:grpSpPr>
          <a:xfrm>
            <a:off x="6086856" y="2633724"/>
            <a:ext cx="349421" cy="348568"/>
            <a:chOff x="-59092025" y="2296300"/>
            <a:chExt cx="317425" cy="316650"/>
          </a:xfrm>
        </p:grpSpPr>
        <p:sp>
          <p:nvSpPr>
            <p:cNvPr id="911" name="Google Shape;911;gd39bcb2f2a_0_82"/>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d39bcb2f2a_0_82"/>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3" name="Google Shape;913;gd39bcb2f2a_0_82"/>
          <p:cNvGrpSpPr/>
          <p:nvPr/>
        </p:nvGrpSpPr>
        <p:grpSpPr>
          <a:xfrm>
            <a:off x="5815878" y="3347413"/>
            <a:ext cx="327823" cy="328695"/>
            <a:chOff x="-1333200" y="2770450"/>
            <a:chExt cx="291450" cy="292225"/>
          </a:xfrm>
        </p:grpSpPr>
        <p:sp>
          <p:nvSpPr>
            <p:cNvPr id="914" name="Google Shape;914;gd39bcb2f2a_0_82"/>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d39bcb2f2a_0_82"/>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gd39bcb2f2a_0_82"/>
          <p:cNvGrpSpPr/>
          <p:nvPr/>
        </p:nvGrpSpPr>
        <p:grpSpPr>
          <a:xfrm>
            <a:off x="3899425" y="3765299"/>
            <a:ext cx="2062640" cy="1378371"/>
            <a:chOff x="3899425" y="3765299"/>
            <a:chExt cx="2062640" cy="1378371"/>
          </a:xfrm>
        </p:grpSpPr>
        <p:cxnSp>
          <p:nvCxnSpPr>
            <p:cNvPr id="917" name="Google Shape;917;gd39bcb2f2a_0_82"/>
            <p:cNvCxnSpPr>
              <a:endCxn id="906" idx="3"/>
            </p:cNvCxnSpPr>
            <p:nvPr/>
          </p:nvCxnSpPr>
          <p:spPr>
            <a:xfrm rot="10800000">
              <a:off x="3899425" y="4007788"/>
              <a:ext cx="1432500" cy="0"/>
            </a:xfrm>
            <a:prstGeom prst="straightConnector1">
              <a:avLst/>
            </a:prstGeom>
            <a:noFill/>
            <a:ln cap="flat" cmpd="sng" w="19050">
              <a:solidFill>
                <a:schemeClr val="lt1"/>
              </a:solidFill>
              <a:prstDash val="solid"/>
              <a:round/>
              <a:headEnd len="sm" w="sm" type="none"/>
              <a:tailEnd len="sm" w="sm" type="diamond"/>
            </a:ln>
          </p:spPr>
        </p:cxnSp>
        <p:sp>
          <p:nvSpPr>
            <p:cNvPr id="918" name="Google Shape;918;gd39bcb2f2a_0_82"/>
            <p:cNvSpPr/>
            <p:nvPr/>
          </p:nvSpPr>
          <p:spPr>
            <a:xfrm>
              <a:off x="5340375" y="3765299"/>
              <a:ext cx="621690" cy="1378371"/>
            </a:xfrm>
            <a:custGeom>
              <a:rect b="b" l="l" r="r" t="t"/>
              <a:pathLst>
                <a:path extrusionOk="0" h="2613025" w="1178559">
                  <a:moveTo>
                    <a:pt x="589000" y="0"/>
                  </a:moveTo>
                  <a:lnTo>
                    <a:pt x="0" y="408254"/>
                  </a:lnTo>
                  <a:lnTo>
                    <a:pt x="0" y="2612885"/>
                  </a:lnTo>
                  <a:lnTo>
                    <a:pt x="1178001" y="2612885"/>
                  </a:lnTo>
                  <a:lnTo>
                    <a:pt x="1178001" y="408254"/>
                  </a:lnTo>
                  <a:lnTo>
                    <a:pt x="589000"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919" name="Google Shape;919;gd39bcb2f2a_0_82"/>
            <p:cNvSpPr/>
            <p:nvPr/>
          </p:nvSpPr>
          <p:spPr>
            <a:xfrm flipH="1" rot="10800000">
              <a:off x="5554592" y="4320475"/>
              <a:ext cx="193249" cy="2680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gd39bcb2f2a_0_82"/>
          <p:cNvGrpSpPr/>
          <p:nvPr/>
        </p:nvGrpSpPr>
        <p:grpSpPr>
          <a:xfrm>
            <a:off x="5485044" y="4041226"/>
            <a:ext cx="330827" cy="330827"/>
            <a:chOff x="3963575" y="2317575"/>
            <a:chExt cx="296175" cy="296175"/>
          </a:xfrm>
        </p:grpSpPr>
        <p:sp>
          <p:nvSpPr>
            <p:cNvPr id="921" name="Google Shape;921;gd39bcb2f2a_0_82"/>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d39bcb2f2a_0_82"/>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d39bcb2f2a_0_82"/>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d39bcb2f2a_0_82"/>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d39bcb2f2a_0_82"/>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d39bcb2f2a_0_82"/>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d39bcb2f2a_0_82"/>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d39bcb2f2a_0_82"/>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d39bcb2f2a_0_82"/>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d39bcb2f2a_0_82"/>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d39bcb2f2a_0_82"/>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d39bcb2f2a_0_82"/>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d39bcb2f2a_0_82"/>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d39bcb2f2a_0_82"/>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d39bcb2f2a_0_82"/>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d39bcb2f2a_0_82"/>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7" name="Google Shape;937;gd39bcb2f2a_0_8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pic>
        <p:nvPicPr>
          <p:cNvPr id="942" name="Google Shape;942;gd39bcb2f2a_0_10"/>
          <p:cNvPicPr preferRelativeResize="0"/>
          <p:nvPr/>
        </p:nvPicPr>
        <p:blipFill rotWithShape="1">
          <a:blip r:embed="rId3">
            <a:alphaModFix/>
          </a:blip>
          <a:srcRect b="0" l="18451" r="10851" t="0"/>
          <a:stretch/>
        </p:blipFill>
        <p:spPr>
          <a:xfrm>
            <a:off x="2570559" y="832800"/>
            <a:ext cx="4010706" cy="3782698"/>
          </a:xfrm>
          <a:prstGeom prst="rect">
            <a:avLst/>
          </a:prstGeom>
          <a:noFill/>
          <a:ln>
            <a:noFill/>
          </a:ln>
        </p:spPr>
      </p:pic>
      <p:pic>
        <p:nvPicPr>
          <p:cNvPr id="943" name="Google Shape;943;gd39bcb2f2a_0_10"/>
          <p:cNvPicPr preferRelativeResize="0"/>
          <p:nvPr/>
        </p:nvPicPr>
        <p:blipFill rotWithShape="1">
          <a:blip r:embed="rId4">
            <a:alphaModFix/>
          </a:blip>
          <a:srcRect b="-15458" l="17561" r="18671" t="-11670"/>
          <a:stretch/>
        </p:blipFill>
        <p:spPr>
          <a:xfrm rot="-5400000">
            <a:off x="3278976" y="1007010"/>
            <a:ext cx="2493000" cy="3307200"/>
          </a:xfrm>
          <a:prstGeom prst="roundRect">
            <a:avLst>
              <a:gd fmla="val 4617" name="adj"/>
            </a:avLst>
          </a:prstGeom>
          <a:noFill/>
          <a:ln>
            <a:noFill/>
          </a:ln>
        </p:spPr>
      </p:pic>
      <p:sp>
        <p:nvSpPr>
          <p:cNvPr id="944" name="Google Shape;944;gd39bcb2f2a_0_10"/>
          <p:cNvSpPr txBox="1"/>
          <p:nvPr>
            <p:ph type="ctrTitle"/>
          </p:nvPr>
        </p:nvSpPr>
        <p:spPr>
          <a:xfrm flipH="1">
            <a:off x="1046725" y="206025"/>
            <a:ext cx="7308900" cy="1036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100"/>
              <a:t>Referring back to the stated goals of this project, </a:t>
            </a:r>
            <a:br>
              <a:rPr lang="en" sz="3500"/>
            </a:br>
            <a:r>
              <a:rPr lang="en" sz="4500"/>
              <a:t>Can these questions be answer</a:t>
            </a:r>
            <a:r>
              <a:rPr lang="en" sz="4300"/>
              <a:t>ed</a:t>
            </a:r>
            <a:endParaRPr/>
          </a:p>
        </p:txBody>
      </p:sp>
      <p:sp>
        <p:nvSpPr>
          <p:cNvPr id="945" name="Google Shape;945;gd39bcb2f2a_0_10"/>
          <p:cNvSpPr txBox="1"/>
          <p:nvPr/>
        </p:nvSpPr>
        <p:spPr>
          <a:xfrm>
            <a:off x="1117213" y="4018775"/>
            <a:ext cx="7167900" cy="65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4400" u="none" cap="none" strike="noStrike">
                <a:solidFill>
                  <a:schemeClr val="lt1"/>
                </a:solidFill>
                <a:latin typeface="Squada One"/>
                <a:ea typeface="Squada One"/>
                <a:cs typeface="Squada One"/>
                <a:sym typeface="Squada One"/>
              </a:rPr>
              <a:t>with the data as it was provided?</a:t>
            </a:r>
            <a:r>
              <a:rPr b="0" i="0" lang="en" sz="4200" u="none" cap="none" strike="noStrike">
                <a:solidFill>
                  <a:schemeClr val="lt1"/>
                </a:solidFill>
                <a:latin typeface="Squada One"/>
                <a:ea typeface="Squada One"/>
                <a:cs typeface="Squada One"/>
                <a:sym typeface="Squada One"/>
              </a:rPr>
              <a:t> </a:t>
            </a:r>
            <a:endParaRPr b="0" i="0" sz="4200" u="none" cap="none" strike="noStrike">
              <a:solidFill>
                <a:srgbClr val="000000"/>
              </a:solidFill>
              <a:latin typeface="Squada One"/>
              <a:ea typeface="Squada One"/>
              <a:cs typeface="Squada One"/>
              <a:sym typeface="Squada One"/>
            </a:endParaRPr>
          </a:p>
        </p:txBody>
      </p:sp>
      <p:pic>
        <p:nvPicPr>
          <p:cNvPr id="946" name="Google Shape;946;gd39bcb2f2a_0_10"/>
          <p:cNvPicPr preferRelativeResize="0"/>
          <p:nvPr/>
        </p:nvPicPr>
        <p:blipFill rotWithShape="1">
          <a:blip r:embed="rId5">
            <a:alphaModFix/>
          </a:blip>
          <a:srcRect b="8387" l="0" r="0" t="8396"/>
          <a:stretch/>
        </p:blipFill>
        <p:spPr>
          <a:xfrm>
            <a:off x="2742500" y="1381125"/>
            <a:ext cx="3660200" cy="2525975"/>
          </a:xfrm>
          <a:prstGeom prst="rect">
            <a:avLst/>
          </a:prstGeom>
          <a:noFill/>
          <a:ln>
            <a:noFill/>
          </a:ln>
        </p:spPr>
      </p:pic>
      <p:sp>
        <p:nvSpPr>
          <p:cNvPr id="947" name="Google Shape;947;gd39bcb2f2a_0_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
          <p:cNvSpPr txBox="1"/>
          <p:nvPr>
            <p:ph type="ctrTitle"/>
          </p:nvPr>
        </p:nvSpPr>
        <p:spPr>
          <a:xfrm>
            <a:off x="3151350" y="1841600"/>
            <a:ext cx="2941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THE PROBLEM</a:t>
            </a:r>
            <a:endParaRPr/>
          </a:p>
        </p:txBody>
      </p:sp>
      <p:sp>
        <p:nvSpPr>
          <p:cNvPr id="603" name="Google Shape;603;p7"/>
          <p:cNvSpPr txBox="1"/>
          <p:nvPr>
            <p:ph idx="1" type="subTitle"/>
          </p:nvPr>
        </p:nvSpPr>
        <p:spPr>
          <a:xfrm>
            <a:off x="3151350" y="2600575"/>
            <a:ext cx="2841300" cy="2052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The student population is inherently diverse and there are many socio-economic barriers that may hinder a student‘s educational progress. This project aims to help identify at-risk students for potential intervention to assist in and ultimately increase student success.  </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604" name="Google Shape;604;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gd39bcb2f2a_0_18"/>
          <p:cNvSpPr txBox="1"/>
          <p:nvPr>
            <p:ph type="ctrTitle"/>
          </p:nvPr>
        </p:nvSpPr>
        <p:spPr>
          <a:xfrm flipH="1">
            <a:off x="540000" y="452237"/>
            <a:ext cx="80640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 </a:t>
            </a:r>
            <a:endParaRPr/>
          </a:p>
        </p:txBody>
      </p:sp>
      <p:sp>
        <p:nvSpPr>
          <p:cNvPr id="953" name="Google Shape;953;gd39bcb2f2a_0_18"/>
          <p:cNvSpPr txBox="1"/>
          <p:nvPr/>
        </p:nvSpPr>
        <p:spPr>
          <a:xfrm>
            <a:off x="478200" y="1784475"/>
            <a:ext cx="8467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500"/>
              <a:buFont typeface="Arial"/>
              <a:buNone/>
            </a:pPr>
            <a:r>
              <a:rPr b="0" i="0" lang="en" sz="6500" u="none" cap="none" strike="noStrike">
                <a:solidFill>
                  <a:schemeClr val="lt2"/>
                </a:solidFill>
                <a:latin typeface="Squada One"/>
                <a:ea typeface="Squada One"/>
                <a:cs typeface="Squada One"/>
                <a:sym typeface="Squada One"/>
              </a:rPr>
              <a:t>Turns out the answer is NO</a:t>
            </a:r>
            <a:endParaRPr b="0" i="0" sz="6500" u="none" cap="none" strike="noStrike">
              <a:solidFill>
                <a:schemeClr val="lt2"/>
              </a:solidFill>
              <a:latin typeface="Squada One"/>
              <a:ea typeface="Squada One"/>
              <a:cs typeface="Squada One"/>
              <a:sym typeface="Squada One"/>
            </a:endParaRPr>
          </a:p>
        </p:txBody>
      </p:sp>
      <p:sp>
        <p:nvSpPr>
          <p:cNvPr id="954" name="Google Shape;954;gd39bcb2f2a_0_18"/>
          <p:cNvSpPr txBox="1"/>
          <p:nvPr/>
        </p:nvSpPr>
        <p:spPr>
          <a:xfrm>
            <a:off x="1057425" y="3077475"/>
            <a:ext cx="7101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Squada One"/>
                <a:ea typeface="Squada One"/>
                <a:cs typeface="Squada One"/>
                <a:sym typeface="Squada One"/>
              </a:rPr>
              <a:t>...but in the next few slides we will talk through what we’ve done to remedy that</a:t>
            </a:r>
            <a:endParaRPr b="0" i="0" sz="1800" u="none" cap="none" strike="noStrike">
              <a:solidFill>
                <a:schemeClr val="accent6"/>
              </a:solidFill>
              <a:latin typeface="Squada One"/>
              <a:ea typeface="Squada One"/>
              <a:cs typeface="Squada One"/>
              <a:sym typeface="Squada One"/>
            </a:endParaRPr>
          </a:p>
        </p:txBody>
      </p:sp>
      <p:sp>
        <p:nvSpPr>
          <p:cNvPr id="955" name="Google Shape;955;gd39bcb2f2a_0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d71bba1f91_1_951"/>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Data Wrangling</a:t>
            </a:r>
            <a:endParaRPr/>
          </a:p>
        </p:txBody>
      </p:sp>
      <p:grpSp>
        <p:nvGrpSpPr>
          <p:cNvPr id="961" name="Google Shape;961;gd71bba1f91_1_951"/>
          <p:cNvGrpSpPr/>
          <p:nvPr/>
        </p:nvGrpSpPr>
        <p:grpSpPr>
          <a:xfrm>
            <a:off x="3514124" y="2938403"/>
            <a:ext cx="3555215" cy="1103532"/>
            <a:chOff x="3636332" y="3431131"/>
            <a:chExt cx="3021344" cy="937819"/>
          </a:xfrm>
        </p:grpSpPr>
        <p:sp>
          <p:nvSpPr>
            <p:cNvPr id="962" name="Google Shape;962;gd71bba1f91_1_951"/>
            <p:cNvSpPr/>
            <p:nvPr/>
          </p:nvSpPr>
          <p:spPr>
            <a:xfrm rot="-5400000">
              <a:off x="3573191" y="3494272"/>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d71bba1f91_1_951"/>
            <p:cNvSpPr/>
            <p:nvPr/>
          </p:nvSpPr>
          <p:spPr>
            <a:xfrm rot="-5400000">
              <a:off x="3666444" y="3574971"/>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4" name="Google Shape;964;gd71bba1f91_1_951"/>
            <p:cNvCxnSpPr/>
            <p:nvPr/>
          </p:nvCxnSpPr>
          <p:spPr>
            <a:xfrm>
              <a:off x="4454776" y="3668175"/>
              <a:ext cx="2202900" cy="298500"/>
            </a:xfrm>
            <a:prstGeom prst="bentConnector3">
              <a:avLst>
                <a:gd fmla="val 84125" name="adj1"/>
              </a:avLst>
            </a:prstGeom>
            <a:noFill/>
            <a:ln cap="flat" cmpd="sng" w="19050">
              <a:solidFill>
                <a:schemeClr val="lt1"/>
              </a:solidFill>
              <a:prstDash val="solid"/>
              <a:round/>
              <a:headEnd len="sm" w="sm" type="none"/>
              <a:tailEnd len="sm" w="sm" type="none"/>
            </a:ln>
          </p:spPr>
        </p:cxnSp>
        <p:sp>
          <p:nvSpPr>
            <p:cNvPr id="965" name="Google Shape;965;gd71bba1f91_1_951"/>
            <p:cNvSpPr/>
            <p:nvPr/>
          </p:nvSpPr>
          <p:spPr>
            <a:xfrm>
              <a:off x="3871413" y="3746358"/>
              <a:ext cx="327817" cy="307327"/>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966" name="Google Shape;966;gd71bba1f91_1_951"/>
          <p:cNvGrpSpPr/>
          <p:nvPr/>
        </p:nvGrpSpPr>
        <p:grpSpPr>
          <a:xfrm>
            <a:off x="1196561" y="2046364"/>
            <a:ext cx="3789589" cy="1103532"/>
            <a:chOff x="1666788" y="2673045"/>
            <a:chExt cx="3220523" cy="937819"/>
          </a:xfrm>
        </p:grpSpPr>
        <p:sp>
          <p:nvSpPr>
            <p:cNvPr id="967" name="Google Shape;967;gd71bba1f91_1_951"/>
            <p:cNvSpPr/>
            <p:nvPr/>
          </p:nvSpPr>
          <p:spPr>
            <a:xfrm rot="-5400000">
              <a:off x="4012633" y="2736186"/>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d71bba1f91_1_951"/>
            <p:cNvSpPr/>
            <p:nvPr/>
          </p:nvSpPr>
          <p:spPr>
            <a:xfrm rot="-5400000">
              <a:off x="4105887" y="2816885"/>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9" name="Google Shape;969;gd71bba1f91_1_951"/>
            <p:cNvCxnSpPr/>
            <p:nvPr/>
          </p:nvCxnSpPr>
          <p:spPr>
            <a:xfrm flipH="1">
              <a:off x="1666788" y="2914950"/>
              <a:ext cx="2409000" cy="305400"/>
            </a:xfrm>
            <a:prstGeom prst="bentConnector3">
              <a:avLst>
                <a:gd fmla="val 83462" name="adj1"/>
              </a:avLst>
            </a:prstGeom>
            <a:noFill/>
            <a:ln cap="flat" cmpd="sng" w="19050">
              <a:solidFill>
                <a:schemeClr val="lt1"/>
              </a:solidFill>
              <a:prstDash val="solid"/>
              <a:round/>
              <a:headEnd len="sm" w="sm" type="none"/>
              <a:tailEnd len="sm" w="sm" type="none"/>
            </a:ln>
          </p:spPr>
        </p:cxnSp>
        <p:grpSp>
          <p:nvGrpSpPr>
            <p:cNvPr id="970" name="Google Shape;970;gd71bba1f91_1_951"/>
            <p:cNvGrpSpPr/>
            <p:nvPr/>
          </p:nvGrpSpPr>
          <p:grpSpPr>
            <a:xfrm>
              <a:off x="4317638" y="2976566"/>
              <a:ext cx="327823" cy="328695"/>
              <a:chOff x="-1700225" y="2768875"/>
              <a:chExt cx="291450" cy="292225"/>
            </a:xfrm>
          </p:grpSpPr>
          <p:sp>
            <p:nvSpPr>
              <p:cNvPr id="971" name="Google Shape;971;gd71bba1f91_1_951"/>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d71bba1f91_1_951"/>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d71bba1f91_1_951"/>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d71bba1f91_1_951"/>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d71bba1f91_1_951"/>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d71bba1f91_1_951"/>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7" name="Google Shape;977;gd71bba1f91_1_951"/>
          <p:cNvGrpSpPr/>
          <p:nvPr/>
        </p:nvGrpSpPr>
        <p:grpSpPr>
          <a:xfrm>
            <a:off x="3506139" y="1151883"/>
            <a:ext cx="3547090" cy="1103532"/>
            <a:chOff x="3629546" y="1912885"/>
            <a:chExt cx="3014439" cy="937819"/>
          </a:xfrm>
        </p:grpSpPr>
        <p:sp>
          <p:nvSpPr>
            <p:cNvPr id="978" name="Google Shape;978;gd71bba1f91_1_951"/>
            <p:cNvSpPr/>
            <p:nvPr/>
          </p:nvSpPr>
          <p:spPr>
            <a:xfrm rot="-5400000">
              <a:off x="3566405" y="1976026"/>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d71bba1f91_1_951"/>
            <p:cNvSpPr/>
            <p:nvPr/>
          </p:nvSpPr>
          <p:spPr>
            <a:xfrm rot="-5400000">
              <a:off x="3659659" y="2056725"/>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0" name="Google Shape;980;gd71bba1f91_1_951"/>
            <p:cNvCxnSpPr/>
            <p:nvPr/>
          </p:nvCxnSpPr>
          <p:spPr>
            <a:xfrm>
              <a:off x="4441085" y="2146375"/>
              <a:ext cx="2202900" cy="298500"/>
            </a:xfrm>
            <a:prstGeom prst="bentConnector3">
              <a:avLst>
                <a:gd fmla="val 84258" name="adj1"/>
              </a:avLst>
            </a:prstGeom>
            <a:noFill/>
            <a:ln cap="flat" cmpd="sng" w="19050">
              <a:solidFill>
                <a:schemeClr val="lt1"/>
              </a:solidFill>
              <a:prstDash val="solid"/>
              <a:round/>
              <a:headEnd len="sm" w="sm" type="none"/>
              <a:tailEnd len="sm" w="sm" type="none"/>
            </a:ln>
          </p:spPr>
        </p:cxnSp>
        <p:grpSp>
          <p:nvGrpSpPr>
            <p:cNvPr id="981" name="Google Shape;981;gd71bba1f91_1_951"/>
            <p:cNvGrpSpPr/>
            <p:nvPr/>
          </p:nvGrpSpPr>
          <p:grpSpPr>
            <a:xfrm>
              <a:off x="3871403" y="2217441"/>
              <a:ext cx="327823" cy="328695"/>
              <a:chOff x="-1333200" y="2770450"/>
              <a:chExt cx="291450" cy="292225"/>
            </a:xfrm>
          </p:grpSpPr>
          <p:sp>
            <p:nvSpPr>
              <p:cNvPr id="982" name="Google Shape;982;gd71bba1f91_1_951"/>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d71bba1f91_1_951"/>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84" name="Google Shape;984;gd71bba1f91_1_951"/>
          <p:cNvSpPr txBox="1"/>
          <p:nvPr>
            <p:ph idx="4" type="subTitle"/>
          </p:nvPr>
        </p:nvSpPr>
        <p:spPr>
          <a:xfrm>
            <a:off x="1175608" y="1842363"/>
            <a:ext cx="22401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600"/>
              <a:buFont typeface="Arial"/>
              <a:buNone/>
            </a:pPr>
            <a:r>
              <a:rPr lang="en" sz="1700">
                <a:solidFill>
                  <a:schemeClr val="lt1"/>
                </a:solidFill>
              </a:rPr>
              <a:t>Data Cleaning</a:t>
            </a:r>
            <a:endParaRPr sz="17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985" name="Google Shape;985;gd71bba1f91_1_951"/>
          <p:cNvSpPr txBox="1"/>
          <p:nvPr>
            <p:ph idx="6" type="subTitle"/>
          </p:nvPr>
        </p:nvSpPr>
        <p:spPr>
          <a:xfrm>
            <a:off x="4744274" y="918108"/>
            <a:ext cx="2299200" cy="46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Data Transformations</a:t>
            </a:r>
            <a:endParaRPr>
              <a:solidFill>
                <a:schemeClr val="lt1"/>
              </a:solidFill>
            </a:endParaRPr>
          </a:p>
          <a:p>
            <a:pPr indent="0" lvl="0" marL="0" rtl="0" algn="r">
              <a:lnSpc>
                <a:spcPct val="100000"/>
              </a:lnSpc>
              <a:spcBef>
                <a:spcPts val="0"/>
              </a:spcBef>
              <a:spcAft>
                <a:spcPts val="0"/>
              </a:spcAft>
              <a:buSzPts val="1600"/>
              <a:buNone/>
            </a:pPr>
            <a:r>
              <a:t/>
            </a:r>
            <a:endParaRPr/>
          </a:p>
        </p:txBody>
      </p:sp>
      <p:sp>
        <p:nvSpPr>
          <p:cNvPr id="986" name="Google Shape;986;gd71bba1f91_1_951"/>
          <p:cNvSpPr txBox="1"/>
          <p:nvPr>
            <p:ph idx="4294967295" type="subTitle"/>
          </p:nvPr>
        </p:nvSpPr>
        <p:spPr>
          <a:xfrm>
            <a:off x="1233875" y="2412175"/>
            <a:ext cx="2235900" cy="129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Removed extreme outliers </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Remove uninformative covariates</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Remove Missing Data (less than 5% of data. )</a:t>
            </a:r>
            <a:endParaRPr b="0" i="0" sz="1200" u="none" cap="none" strike="noStrike">
              <a:solidFill>
                <a:schemeClr val="lt2"/>
              </a:solidFill>
              <a:latin typeface="Roboto Condensed Light"/>
              <a:ea typeface="Roboto Condensed Light"/>
              <a:cs typeface="Roboto Condensed Light"/>
              <a:sym typeface="Roboto Condensed Light"/>
            </a:endParaRPr>
          </a:p>
        </p:txBody>
      </p:sp>
      <p:sp>
        <p:nvSpPr>
          <p:cNvPr id="987" name="Google Shape;987;gd71bba1f91_1_951"/>
          <p:cNvSpPr txBox="1"/>
          <p:nvPr>
            <p:ph idx="4294967295" type="subTitle"/>
          </p:nvPr>
        </p:nvSpPr>
        <p:spPr>
          <a:xfrm>
            <a:off x="4833625" y="1511100"/>
            <a:ext cx="2235900" cy="129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Total # of Classes by Term</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Total # of Classes Dropped</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Day Classes Only</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Classes Passed</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Athlete ever</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Proportion of Successful Units by Term</a:t>
            </a:r>
            <a:endParaRPr b="0" i="0" sz="1200" u="none" cap="none" strike="noStrike">
              <a:solidFill>
                <a:schemeClr val="lt2"/>
              </a:solidFill>
              <a:latin typeface="Roboto Condensed Light"/>
              <a:ea typeface="Roboto Condensed Light"/>
              <a:cs typeface="Roboto Condensed Light"/>
              <a:sym typeface="Roboto Condensed Light"/>
            </a:endParaRPr>
          </a:p>
        </p:txBody>
      </p:sp>
      <p:sp>
        <p:nvSpPr>
          <p:cNvPr id="988" name="Google Shape;988;gd71bba1f91_1_951"/>
          <p:cNvSpPr txBox="1"/>
          <p:nvPr>
            <p:ph idx="4294967295" type="subTitle"/>
          </p:nvPr>
        </p:nvSpPr>
        <p:spPr>
          <a:xfrm>
            <a:off x="4578375" y="3149900"/>
            <a:ext cx="2465100" cy="15966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Math and English within 1st year</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Gap Year</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Persistent Fall and Spring</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15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Proportion of Successful Units and Courses, where  &gt; 0.8 is Success.</a:t>
            </a:r>
            <a:endParaRPr b="0" i="0" sz="1200" u="none" cap="none" strike="noStrike">
              <a:solidFill>
                <a:schemeClr val="lt2"/>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lt2"/>
              </a:buClr>
              <a:buSzPts val="1200"/>
              <a:buFont typeface="Roboto Condensed Light"/>
              <a:buChar char="●"/>
            </a:pPr>
            <a:r>
              <a:rPr b="0" i="0" lang="en" sz="1200" u="none" cap="none" strike="noStrike">
                <a:solidFill>
                  <a:schemeClr val="lt2"/>
                </a:solidFill>
                <a:latin typeface="Roboto Condensed Light"/>
                <a:ea typeface="Roboto Condensed Light"/>
                <a:cs typeface="Roboto Condensed Light"/>
                <a:sym typeface="Roboto Condensed Light"/>
              </a:rPr>
              <a:t>Low income variable by zip code (median income)</a:t>
            </a:r>
            <a:endParaRPr b="0" i="0" sz="1200" u="none" cap="none" strike="noStrike">
              <a:solidFill>
                <a:schemeClr val="lt2"/>
              </a:solidFill>
              <a:latin typeface="Roboto Condensed Light"/>
              <a:ea typeface="Roboto Condensed Light"/>
              <a:cs typeface="Roboto Condensed Light"/>
              <a:sym typeface="Roboto Condensed Light"/>
            </a:endParaRPr>
          </a:p>
          <a:p>
            <a:pPr indent="0" lvl="0" marL="457200" marR="0" rtl="0" algn="l">
              <a:lnSpc>
                <a:spcPct val="100000"/>
              </a:lnSpc>
              <a:spcBef>
                <a:spcPts val="0"/>
              </a:spcBef>
              <a:spcAft>
                <a:spcPts val="0"/>
              </a:spcAft>
              <a:buClr>
                <a:schemeClr val="lt1"/>
              </a:buClr>
              <a:buSzPts val="1800"/>
              <a:buFont typeface="Roboto Condensed Light"/>
              <a:buNone/>
            </a:pPr>
            <a:r>
              <a:t/>
            </a:r>
            <a:endParaRPr b="0" i="0" sz="1200" u="none" cap="none" strike="noStrike">
              <a:solidFill>
                <a:schemeClr val="lt2"/>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0" st="0"/>
                                            </p:txEl>
                                          </p:spTgt>
                                        </p:tgtEl>
                                        <p:attrNameLst>
                                          <p:attrName>style.visibility</p:attrName>
                                        </p:attrNameLst>
                                      </p:cBhvr>
                                      <p:to>
                                        <p:strVal val="visible"/>
                                      </p:to>
                                    </p:set>
                                    <p:animEffect filter="fade" transition="in">
                                      <p:cBhvr>
                                        <p:cTn dur="1000"/>
                                        <p:tgtEl>
                                          <p:spTgt spid="9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1" st="1"/>
                                            </p:txEl>
                                          </p:spTgt>
                                        </p:tgtEl>
                                        <p:attrNameLst>
                                          <p:attrName>style.visibility</p:attrName>
                                        </p:attrNameLst>
                                      </p:cBhvr>
                                      <p:to>
                                        <p:strVal val="visible"/>
                                      </p:to>
                                    </p:set>
                                    <p:animEffect filter="fade" transition="in">
                                      <p:cBhvr>
                                        <p:cTn dur="1000"/>
                                        <p:tgtEl>
                                          <p:spTgt spid="9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xEl>
                                              <p:pRg end="2" st="2"/>
                                            </p:txEl>
                                          </p:spTgt>
                                        </p:tgtEl>
                                        <p:attrNameLst>
                                          <p:attrName>style.visibility</p:attrName>
                                        </p:attrNameLst>
                                      </p:cBhvr>
                                      <p:to>
                                        <p:strVal val="visible"/>
                                      </p:to>
                                    </p:set>
                                    <p:animEffect filter="fade" transition="in">
                                      <p:cBhvr>
                                        <p:cTn dur="1000"/>
                                        <p:tgtEl>
                                          <p:spTgt spid="9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0" st="0"/>
                                            </p:txEl>
                                          </p:spTgt>
                                        </p:tgtEl>
                                        <p:attrNameLst>
                                          <p:attrName>style.visibility</p:attrName>
                                        </p:attrNameLst>
                                      </p:cBhvr>
                                      <p:to>
                                        <p:strVal val="visible"/>
                                      </p:to>
                                    </p:set>
                                    <p:animEffect filter="fade" transition="in">
                                      <p:cBhvr>
                                        <p:cTn dur="1000"/>
                                        <p:tgtEl>
                                          <p:spTgt spid="9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1" st="1"/>
                                            </p:txEl>
                                          </p:spTgt>
                                        </p:tgtEl>
                                        <p:attrNameLst>
                                          <p:attrName>style.visibility</p:attrName>
                                        </p:attrNameLst>
                                      </p:cBhvr>
                                      <p:to>
                                        <p:strVal val="visible"/>
                                      </p:to>
                                    </p:set>
                                    <p:animEffect filter="fade" transition="in">
                                      <p:cBhvr>
                                        <p:cTn dur="1000"/>
                                        <p:tgtEl>
                                          <p:spTgt spid="9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2" st="2"/>
                                            </p:txEl>
                                          </p:spTgt>
                                        </p:tgtEl>
                                        <p:attrNameLst>
                                          <p:attrName>style.visibility</p:attrName>
                                        </p:attrNameLst>
                                      </p:cBhvr>
                                      <p:to>
                                        <p:strVal val="visible"/>
                                      </p:to>
                                    </p:set>
                                    <p:animEffect filter="fade" transition="in">
                                      <p:cBhvr>
                                        <p:cTn dur="1000"/>
                                        <p:tgtEl>
                                          <p:spTgt spid="9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3" st="3"/>
                                            </p:txEl>
                                          </p:spTgt>
                                        </p:tgtEl>
                                        <p:attrNameLst>
                                          <p:attrName>style.visibility</p:attrName>
                                        </p:attrNameLst>
                                      </p:cBhvr>
                                      <p:to>
                                        <p:strVal val="visible"/>
                                      </p:to>
                                    </p:set>
                                    <p:animEffect filter="fade" transition="in">
                                      <p:cBhvr>
                                        <p:cTn dur="1000"/>
                                        <p:tgtEl>
                                          <p:spTgt spid="9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4" st="4"/>
                                            </p:txEl>
                                          </p:spTgt>
                                        </p:tgtEl>
                                        <p:attrNameLst>
                                          <p:attrName>style.visibility</p:attrName>
                                        </p:attrNameLst>
                                      </p:cBhvr>
                                      <p:to>
                                        <p:strVal val="visible"/>
                                      </p:to>
                                    </p:set>
                                    <p:animEffect filter="fade" transition="in">
                                      <p:cBhvr>
                                        <p:cTn dur="1000"/>
                                        <p:tgtEl>
                                          <p:spTgt spid="9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xEl>
                                              <p:pRg end="5" st="5"/>
                                            </p:txEl>
                                          </p:spTgt>
                                        </p:tgtEl>
                                        <p:attrNameLst>
                                          <p:attrName>style.visibility</p:attrName>
                                        </p:attrNameLst>
                                      </p:cBhvr>
                                      <p:to>
                                        <p:strVal val="visible"/>
                                      </p:to>
                                    </p:set>
                                    <p:animEffect filter="fade" transition="in">
                                      <p:cBhvr>
                                        <p:cTn dur="1000"/>
                                        <p:tgtEl>
                                          <p:spTgt spid="9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animEffect filter="fade" transition="in">
                                      <p:cBhvr>
                                        <p:cTn dur="1000"/>
                                        <p:tgtEl>
                                          <p:spTgt spid="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animEffect filter="fade" transition="in">
                                      <p:cBhvr>
                                        <p:cTn dur="1000"/>
                                        <p:tgtEl>
                                          <p:spTgt spid="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2" st="2"/>
                                            </p:txEl>
                                          </p:spTgt>
                                        </p:tgtEl>
                                        <p:attrNameLst>
                                          <p:attrName>style.visibility</p:attrName>
                                        </p:attrNameLst>
                                      </p:cBhvr>
                                      <p:to>
                                        <p:strVal val="visible"/>
                                      </p:to>
                                    </p:set>
                                    <p:animEffect filter="fade" transition="in">
                                      <p:cBhvr>
                                        <p:cTn dur="1000"/>
                                        <p:tgtEl>
                                          <p:spTgt spid="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3" st="3"/>
                                            </p:txEl>
                                          </p:spTgt>
                                        </p:tgtEl>
                                        <p:attrNameLst>
                                          <p:attrName>style.visibility</p:attrName>
                                        </p:attrNameLst>
                                      </p:cBhvr>
                                      <p:to>
                                        <p:strVal val="visible"/>
                                      </p:to>
                                    </p:set>
                                    <p:animEffect filter="fade" transition="in">
                                      <p:cBhvr>
                                        <p:cTn dur="1000"/>
                                        <p:tgtEl>
                                          <p:spTgt spid="9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4" st="4"/>
                                            </p:txEl>
                                          </p:spTgt>
                                        </p:tgtEl>
                                        <p:attrNameLst>
                                          <p:attrName>style.visibility</p:attrName>
                                        </p:attrNameLst>
                                      </p:cBhvr>
                                      <p:to>
                                        <p:strVal val="visible"/>
                                      </p:to>
                                    </p:set>
                                    <p:animEffect filter="fade" transition="in">
                                      <p:cBhvr>
                                        <p:cTn dur="1000"/>
                                        <p:tgtEl>
                                          <p:spTgt spid="9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5" st="5"/>
                                            </p:txEl>
                                          </p:spTgt>
                                        </p:tgtEl>
                                        <p:attrNameLst>
                                          <p:attrName>style.visibility</p:attrName>
                                        </p:attrNameLst>
                                      </p:cBhvr>
                                      <p:to>
                                        <p:strVal val="visible"/>
                                      </p:to>
                                    </p:set>
                                    <p:animEffect filter="fade" transition="in">
                                      <p:cBhvr>
                                        <p:cTn dur="1000"/>
                                        <p:tgtEl>
                                          <p:spTgt spid="9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gd169aa1ea5_0_283"/>
          <p:cNvPicPr preferRelativeResize="0"/>
          <p:nvPr/>
        </p:nvPicPr>
        <p:blipFill rotWithShape="1">
          <a:blip r:embed="rId3">
            <a:alphaModFix/>
          </a:blip>
          <a:srcRect b="0" l="0" r="1486" t="0"/>
          <a:stretch/>
        </p:blipFill>
        <p:spPr>
          <a:xfrm>
            <a:off x="37175" y="734000"/>
            <a:ext cx="7193525" cy="4162725"/>
          </a:xfrm>
          <a:prstGeom prst="rect">
            <a:avLst/>
          </a:prstGeom>
          <a:noFill/>
          <a:ln>
            <a:noFill/>
          </a:ln>
        </p:spPr>
      </p:pic>
      <p:sp>
        <p:nvSpPr>
          <p:cNvPr id="994" name="Google Shape;994;gd169aa1ea5_0_283"/>
          <p:cNvSpPr txBox="1"/>
          <p:nvPr/>
        </p:nvSpPr>
        <p:spPr>
          <a:xfrm>
            <a:off x="7325400" y="1399925"/>
            <a:ext cx="1762200" cy="2172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700" u="none" cap="none" strike="noStrike">
                <a:solidFill>
                  <a:schemeClr val="lt1"/>
                </a:solidFill>
                <a:latin typeface="Roboto Condensed"/>
                <a:ea typeface="Roboto Condensed"/>
                <a:cs typeface="Roboto Condensed"/>
                <a:sym typeface="Roboto Condensed"/>
              </a:rPr>
              <a:t>This plot shows more students obtain the 80% threshold when they take Math and English within their first year.</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00000"/>
              </a:lnSpc>
              <a:spcBef>
                <a:spcPts val="1600"/>
              </a:spcBef>
              <a:spcAft>
                <a:spcPts val="1600"/>
              </a:spcAft>
              <a:buClr>
                <a:srgbClr val="000000"/>
              </a:buClr>
              <a:buSzPts val="1400"/>
              <a:buFont typeface="Arial"/>
              <a:buNone/>
            </a:pPr>
            <a:r>
              <a:t/>
            </a:r>
            <a:endParaRPr b="0" i="0" sz="1700" u="none" cap="none" strike="noStrike">
              <a:solidFill>
                <a:schemeClr val="lt1"/>
              </a:solidFill>
              <a:latin typeface="Roboto Condensed Light"/>
              <a:ea typeface="Roboto Condensed Light"/>
              <a:cs typeface="Roboto Condensed Light"/>
              <a:sym typeface="Roboto Condensed Light"/>
            </a:endParaRPr>
          </a:p>
        </p:txBody>
      </p:sp>
      <p:sp>
        <p:nvSpPr>
          <p:cNvPr id="995" name="Google Shape;995;gd169aa1ea5_0_283"/>
          <p:cNvSpPr txBox="1"/>
          <p:nvPr>
            <p:ph type="ctrTitle"/>
          </p:nvPr>
        </p:nvSpPr>
        <p:spPr>
          <a:xfrm flipH="1">
            <a:off x="75125" y="63500"/>
            <a:ext cx="7761300" cy="67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2800"/>
              <a:t>Data Transformations </a:t>
            </a:r>
            <a:endParaRPr sz="2800"/>
          </a:p>
        </p:txBody>
      </p:sp>
      <p:sp>
        <p:nvSpPr>
          <p:cNvPr id="996" name="Google Shape;996;gd169aa1ea5_0_2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d39bcb2f2a_0_193"/>
          <p:cNvSpPr txBox="1"/>
          <p:nvPr>
            <p:ph type="ctrTitle"/>
          </p:nvPr>
        </p:nvSpPr>
        <p:spPr>
          <a:xfrm flipH="1">
            <a:off x="479700" y="327650"/>
            <a:ext cx="8184600" cy="59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Evaluating Students in a Pandemic  </a:t>
            </a:r>
            <a:endParaRPr/>
          </a:p>
        </p:txBody>
      </p:sp>
      <p:sp>
        <p:nvSpPr>
          <p:cNvPr id="1002" name="Google Shape;1002;gd39bcb2f2a_0_193"/>
          <p:cNvSpPr txBox="1"/>
          <p:nvPr>
            <p:ph idx="1" type="subTitle"/>
          </p:nvPr>
        </p:nvSpPr>
        <p:spPr>
          <a:xfrm>
            <a:off x="502200" y="917750"/>
            <a:ext cx="8184600" cy="906900"/>
          </a:xfrm>
          <a:prstGeom prst="rect">
            <a:avLst/>
          </a:prstGeom>
          <a:noFill/>
          <a:ln>
            <a:noFill/>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Grade distributions (before and during COVID-19)</a:t>
            </a:r>
            <a:endParaRPr sz="1700">
              <a:latin typeface="Squada One"/>
              <a:ea typeface="Squada One"/>
              <a:cs typeface="Squada One"/>
              <a:sym typeface="Squada One"/>
            </a:endParaRPr>
          </a:p>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Increased A’s and EW’s, decreased B’s, C’s, D’s, F’s, and W’s. </a:t>
            </a:r>
            <a:endParaRPr sz="1700">
              <a:latin typeface="Squada One"/>
              <a:ea typeface="Squada One"/>
              <a:cs typeface="Squada One"/>
              <a:sym typeface="Squada One"/>
            </a:endParaRPr>
          </a:p>
          <a:p>
            <a:pPr indent="0" lvl="0" marL="457200" rtl="0" algn="l">
              <a:lnSpc>
                <a:spcPct val="100000"/>
              </a:lnSpc>
              <a:spcBef>
                <a:spcPts val="0"/>
              </a:spcBef>
              <a:spcAft>
                <a:spcPts val="0"/>
              </a:spcAft>
              <a:buSzPts val="1200"/>
              <a:buNone/>
            </a:pPr>
            <a:r>
              <a:t/>
            </a:r>
            <a:endParaRPr>
              <a:latin typeface="Squada One"/>
              <a:ea typeface="Squada One"/>
              <a:cs typeface="Squada One"/>
              <a:sym typeface="Squada One"/>
            </a:endParaRPr>
          </a:p>
        </p:txBody>
      </p:sp>
      <p:pic>
        <p:nvPicPr>
          <p:cNvPr id="1003" name="Google Shape;1003;gd39bcb2f2a_0_193"/>
          <p:cNvPicPr preferRelativeResize="0"/>
          <p:nvPr/>
        </p:nvPicPr>
        <p:blipFill rotWithShape="1">
          <a:blip r:embed="rId3">
            <a:alphaModFix/>
          </a:blip>
          <a:srcRect b="0" l="0" r="0" t="0"/>
          <a:stretch/>
        </p:blipFill>
        <p:spPr>
          <a:xfrm>
            <a:off x="586875" y="1952825"/>
            <a:ext cx="3962876" cy="2641925"/>
          </a:xfrm>
          <a:prstGeom prst="rect">
            <a:avLst/>
          </a:prstGeom>
          <a:noFill/>
          <a:ln>
            <a:noFill/>
          </a:ln>
        </p:spPr>
      </p:pic>
      <p:pic>
        <p:nvPicPr>
          <p:cNvPr id="1004" name="Google Shape;1004;gd39bcb2f2a_0_193"/>
          <p:cNvPicPr preferRelativeResize="0"/>
          <p:nvPr/>
        </p:nvPicPr>
        <p:blipFill rotWithShape="1">
          <a:blip r:embed="rId4">
            <a:alphaModFix/>
          </a:blip>
          <a:srcRect b="0" l="0" r="0" t="0"/>
          <a:stretch/>
        </p:blipFill>
        <p:spPr>
          <a:xfrm>
            <a:off x="4723925" y="1952824"/>
            <a:ext cx="3962876" cy="2641926"/>
          </a:xfrm>
          <a:prstGeom prst="rect">
            <a:avLst/>
          </a:prstGeom>
          <a:noFill/>
          <a:ln>
            <a:noFill/>
          </a:ln>
        </p:spPr>
      </p:pic>
      <p:sp>
        <p:nvSpPr>
          <p:cNvPr id="1005" name="Google Shape;1005;gd39bcb2f2a_0_1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0" st="0"/>
                                            </p:txEl>
                                          </p:spTgt>
                                        </p:tgtEl>
                                        <p:attrNameLst>
                                          <p:attrName>style.visibility</p:attrName>
                                        </p:attrNameLst>
                                      </p:cBhvr>
                                      <p:to>
                                        <p:strVal val="visible"/>
                                      </p:to>
                                    </p:set>
                                    <p:animEffect filter="fade" transition="in">
                                      <p:cBhvr>
                                        <p:cTn dur="1000"/>
                                        <p:tgtEl>
                                          <p:spTgt spid="1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1" st="1"/>
                                            </p:txEl>
                                          </p:spTgt>
                                        </p:tgtEl>
                                        <p:attrNameLst>
                                          <p:attrName>style.visibility</p:attrName>
                                        </p:attrNameLst>
                                      </p:cBhvr>
                                      <p:to>
                                        <p:strVal val="visible"/>
                                      </p:to>
                                    </p:set>
                                    <p:animEffect filter="fade" transition="in">
                                      <p:cBhvr>
                                        <p:cTn dur="1000"/>
                                        <p:tgtEl>
                                          <p:spTgt spid="10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xEl>
                                              <p:pRg end="2" st="2"/>
                                            </p:txEl>
                                          </p:spTgt>
                                        </p:tgtEl>
                                        <p:attrNameLst>
                                          <p:attrName>style.visibility</p:attrName>
                                        </p:attrNameLst>
                                      </p:cBhvr>
                                      <p:to>
                                        <p:strVal val="visible"/>
                                      </p:to>
                                    </p:set>
                                    <p:animEffect filter="fade" transition="in">
                                      <p:cBhvr>
                                        <p:cTn dur="1000"/>
                                        <p:tgtEl>
                                          <p:spTgt spid="10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d71bba1f91_1_314"/>
          <p:cNvSpPr txBox="1"/>
          <p:nvPr>
            <p:ph idx="4294967295" type="ctrTitle"/>
          </p:nvPr>
        </p:nvSpPr>
        <p:spPr>
          <a:xfrm flipH="1">
            <a:off x="204525" y="215100"/>
            <a:ext cx="8796600" cy="670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600"/>
              <a:buFont typeface="Squada One"/>
              <a:buNone/>
            </a:pPr>
            <a:r>
              <a:rPr b="0" i="0" lang="en" sz="2300" u="none" cap="none" strike="noStrike">
                <a:solidFill>
                  <a:schemeClr val="lt1"/>
                </a:solidFill>
                <a:latin typeface="Squada One"/>
                <a:ea typeface="Squada One"/>
                <a:cs typeface="Squada One"/>
                <a:sym typeface="Squada One"/>
              </a:rPr>
              <a:t>Which is a Better Metric of Student Success: Units or Courses?</a:t>
            </a:r>
            <a:endParaRPr b="0" i="0" sz="2300" u="none" cap="none" strike="noStrike">
              <a:solidFill>
                <a:schemeClr val="lt1"/>
              </a:solidFill>
              <a:latin typeface="Squada One"/>
              <a:ea typeface="Squada One"/>
              <a:cs typeface="Squada One"/>
              <a:sym typeface="Squada One"/>
            </a:endParaRPr>
          </a:p>
          <a:p>
            <a:pPr indent="0" lvl="0" marL="0" marR="0" rtl="0" algn="l">
              <a:lnSpc>
                <a:spcPct val="100000"/>
              </a:lnSpc>
              <a:spcBef>
                <a:spcPts val="0"/>
              </a:spcBef>
              <a:spcAft>
                <a:spcPts val="0"/>
              </a:spcAft>
              <a:buClr>
                <a:schemeClr val="lt1"/>
              </a:buClr>
              <a:buSzPts val="3600"/>
              <a:buFont typeface="Squada One"/>
              <a:buNone/>
            </a:pPr>
            <a:r>
              <a:rPr b="0" i="0" lang="en" sz="2300" u="none" cap="none" strike="noStrike">
                <a:solidFill>
                  <a:schemeClr val="lt1"/>
                </a:solidFill>
                <a:latin typeface="Squada One"/>
                <a:ea typeface="Squada One"/>
                <a:cs typeface="Squada One"/>
                <a:sym typeface="Squada One"/>
              </a:rPr>
              <a:t>Was there a Change in Success during Covid Terms vs. Non-Covid Terms?</a:t>
            </a:r>
            <a:endParaRPr b="0" i="0" sz="2300" u="none" cap="none" strike="noStrike">
              <a:solidFill>
                <a:schemeClr val="lt1"/>
              </a:solidFill>
              <a:latin typeface="Squada One"/>
              <a:ea typeface="Squada One"/>
              <a:cs typeface="Squada One"/>
              <a:sym typeface="Squada One"/>
            </a:endParaRPr>
          </a:p>
        </p:txBody>
      </p:sp>
      <p:sp>
        <p:nvSpPr>
          <p:cNvPr id="1011" name="Google Shape;1011;gd71bba1f91_1_314"/>
          <p:cNvSpPr txBox="1"/>
          <p:nvPr/>
        </p:nvSpPr>
        <p:spPr>
          <a:xfrm>
            <a:off x="6948675" y="2579050"/>
            <a:ext cx="21954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Each Row is a Year</a:t>
            </a:r>
            <a:endParaRPr b="1" i="0" sz="1400" u="none" cap="none" strike="noStrike">
              <a:solidFill>
                <a:schemeClr val="lt1"/>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Teal: Units Threshold</a:t>
            </a:r>
            <a:endParaRPr b="1" i="0" sz="1400" u="none" cap="none" strike="noStrike">
              <a:solidFill>
                <a:schemeClr val="lt1"/>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Purple: Course Threshold</a:t>
            </a:r>
            <a:endParaRPr b="1" i="0" sz="14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p:txBody>
      </p:sp>
      <p:sp>
        <p:nvSpPr>
          <p:cNvPr id="1012" name="Google Shape;1012;gd71bba1f91_1_3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13" name="Google Shape;1013;gd71bba1f91_1_314"/>
          <p:cNvPicPr preferRelativeResize="0"/>
          <p:nvPr/>
        </p:nvPicPr>
        <p:blipFill rotWithShape="1">
          <a:blip r:embed="rId3">
            <a:alphaModFix/>
          </a:blip>
          <a:srcRect b="0" l="0" r="0" t="0"/>
          <a:stretch/>
        </p:blipFill>
        <p:spPr>
          <a:xfrm>
            <a:off x="152400" y="1038000"/>
            <a:ext cx="6643875" cy="37356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gd71bba1f91_1_590"/>
          <p:cNvSpPr txBox="1"/>
          <p:nvPr>
            <p:ph idx="1" type="subTitle"/>
          </p:nvPr>
        </p:nvSpPr>
        <p:spPr>
          <a:xfrm>
            <a:off x="1288525" y="1788925"/>
            <a:ext cx="3013200" cy="22338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500"/>
              <a:t>Test Statistic = 20.81 </a:t>
            </a:r>
            <a:endParaRPr sz="1500"/>
          </a:p>
          <a:p>
            <a:pPr indent="-298450" lvl="0" marL="457200" rtl="0" algn="l">
              <a:lnSpc>
                <a:spcPct val="115000"/>
              </a:lnSpc>
              <a:spcBef>
                <a:spcPts val="0"/>
              </a:spcBef>
              <a:spcAft>
                <a:spcPts val="0"/>
              </a:spcAft>
              <a:buSzPts val="1100"/>
              <a:buChar char="★"/>
            </a:pPr>
            <a:r>
              <a:rPr lang="en" sz="1500"/>
              <a:t>When going from courses to the units threshold, your odds for success are 22% higher for succeeding. </a:t>
            </a:r>
            <a:endParaRPr sz="1500"/>
          </a:p>
          <a:p>
            <a:pPr indent="-298450" lvl="0" marL="457200" rtl="0" algn="l">
              <a:lnSpc>
                <a:spcPct val="115000"/>
              </a:lnSpc>
              <a:spcBef>
                <a:spcPts val="0"/>
              </a:spcBef>
              <a:spcAft>
                <a:spcPts val="0"/>
              </a:spcAft>
              <a:buSzPts val="1100"/>
              <a:buChar char="★"/>
            </a:pPr>
            <a:r>
              <a:rPr lang="en" sz="1500"/>
              <a:t>The remainder of the presentation will only focus on units metric for success.</a:t>
            </a:r>
            <a:endParaRPr sz="1500"/>
          </a:p>
          <a:p>
            <a:pPr indent="0" lvl="0" marL="457200" rtl="0" algn="l">
              <a:lnSpc>
                <a:spcPct val="115000"/>
              </a:lnSpc>
              <a:spcBef>
                <a:spcPts val="0"/>
              </a:spcBef>
              <a:spcAft>
                <a:spcPts val="0"/>
              </a:spcAft>
              <a:buSzPts val="1000"/>
              <a:buNone/>
            </a:pPr>
            <a:r>
              <a:t/>
            </a:r>
            <a:endParaRPr sz="1500"/>
          </a:p>
        </p:txBody>
      </p:sp>
      <p:sp>
        <p:nvSpPr>
          <p:cNvPr id="1019" name="Google Shape;1019;gd71bba1f91_1_590"/>
          <p:cNvSpPr txBox="1"/>
          <p:nvPr>
            <p:ph idx="9" type="title"/>
          </p:nvPr>
        </p:nvSpPr>
        <p:spPr>
          <a:xfrm>
            <a:off x="2174550" y="224150"/>
            <a:ext cx="5201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3600"/>
              <a:buFont typeface="Arial"/>
              <a:buNone/>
            </a:pPr>
            <a:r>
              <a:t/>
            </a:r>
            <a:endParaRPr sz="2300"/>
          </a:p>
          <a:p>
            <a:pPr indent="0" lvl="0" marL="0" rtl="0" algn="l">
              <a:lnSpc>
                <a:spcPct val="100000"/>
              </a:lnSpc>
              <a:spcBef>
                <a:spcPts val="0"/>
              </a:spcBef>
              <a:spcAft>
                <a:spcPts val="0"/>
              </a:spcAft>
              <a:buClr>
                <a:schemeClr val="dk1"/>
              </a:buClr>
              <a:buSzPts val="3600"/>
              <a:buFont typeface="Arial"/>
              <a:buNone/>
            </a:pPr>
            <a:r>
              <a:t/>
            </a:r>
            <a:endParaRPr sz="2300"/>
          </a:p>
          <a:p>
            <a:pPr indent="0" lvl="0" marL="0" rtl="0" algn="l">
              <a:lnSpc>
                <a:spcPct val="100000"/>
              </a:lnSpc>
              <a:spcBef>
                <a:spcPts val="0"/>
              </a:spcBef>
              <a:spcAft>
                <a:spcPts val="0"/>
              </a:spcAft>
              <a:buClr>
                <a:schemeClr val="dk1"/>
              </a:buClr>
              <a:buSzPts val="3600"/>
              <a:buFont typeface="Arial"/>
              <a:buNone/>
            </a:pPr>
            <a:r>
              <a:rPr lang="en" sz="2300"/>
              <a:t>Which is a Better Metric of Student Success: </a:t>
            </a:r>
            <a:endParaRPr sz="2300"/>
          </a:p>
          <a:p>
            <a:pPr indent="0" lvl="0" marL="0" rtl="0" algn="l">
              <a:lnSpc>
                <a:spcPct val="100000"/>
              </a:lnSpc>
              <a:spcBef>
                <a:spcPts val="0"/>
              </a:spcBef>
              <a:spcAft>
                <a:spcPts val="0"/>
              </a:spcAft>
              <a:buClr>
                <a:schemeClr val="dk1"/>
              </a:buClr>
              <a:buSzPts val="3600"/>
              <a:buFont typeface="Arial"/>
              <a:buNone/>
            </a:pPr>
            <a:r>
              <a:rPr lang="en" sz="2300"/>
              <a:t>Units or Courses?</a:t>
            </a:r>
            <a:endParaRPr sz="2300"/>
          </a:p>
          <a:p>
            <a:pPr indent="0" lvl="0" marL="0" rtl="0" algn="ctr">
              <a:lnSpc>
                <a:spcPct val="100000"/>
              </a:lnSpc>
              <a:spcBef>
                <a:spcPts val="0"/>
              </a:spcBef>
              <a:spcAft>
                <a:spcPts val="0"/>
              </a:spcAft>
              <a:buClr>
                <a:schemeClr val="dk1"/>
              </a:buClr>
              <a:buSzPts val="1100"/>
              <a:buFont typeface="Arial"/>
              <a:buNone/>
            </a:pPr>
            <a:r>
              <a:t/>
            </a:r>
            <a:endParaRPr/>
          </a:p>
        </p:txBody>
      </p:sp>
      <p:cxnSp>
        <p:nvCxnSpPr>
          <p:cNvPr id="1020" name="Google Shape;1020;gd71bba1f91_1_590"/>
          <p:cNvCxnSpPr/>
          <p:nvPr/>
        </p:nvCxnSpPr>
        <p:spPr>
          <a:xfrm>
            <a:off x="2174538" y="834688"/>
            <a:ext cx="4597200" cy="0"/>
          </a:xfrm>
          <a:prstGeom prst="straightConnector1">
            <a:avLst/>
          </a:prstGeom>
          <a:noFill/>
          <a:ln cap="flat" cmpd="sng" w="19050">
            <a:solidFill>
              <a:schemeClr val="lt1"/>
            </a:solidFill>
            <a:prstDash val="solid"/>
            <a:round/>
            <a:headEnd len="sm" w="sm" type="none"/>
            <a:tailEnd len="sm" w="sm" type="none"/>
          </a:ln>
        </p:spPr>
      </p:cxnSp>
      <p:sp>
        <p:nvSpPr>
          <p:cNvPr id="1021" name="Google Shape;1021;gd71bba1f91_1_590"/>
          <p:cNvSpPr txBox="1"/>
          <p:nvPr>
            <p:ph idx="4" type="ctrTitle"/>
          </p:nvPr>
        </p:nvSpPr>
        <p:spPr>
          <a:xfrm>
            <a:off x="1227800" y="1179449"/>
            <a:ext cx="3604200" cy="466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b="1" lang="en" sz="1400">
                <a:latin typeface="Roboto Condensed"/>
                <a:ea typeface="Roboto Condensed"/>
                <a:cs typeface="Roboto Condensed"/>
                <a:sym typeface="Roboto Condensed"/>
              </a:rPr>
              <a:t>Logistic Regression for Units vs. Courses</a:t>
            </a:r>
            <a:endParaRPr/>
          </a:p>
        </p:txBody>
      </p:sp>
      <p:sp>
        <p:nvSpPr>
          <p:cNvPr id="1022" name="Google Shape;1022;gd71bba1f91_1_5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23" name="Google Shape;1023;gd71bba1f91_1_590"/>
          <p:cNvPicPr preferRelativeResize="0"/>
          <p:nvPr/>
        </p:nvPicPr>
        <p:blipFill rotWithShape="1">
          <a:blip r:embed="rId3">
            <a:alphaModFix/>
          </a:blip>
          <a:srcRect b="0" l="0" r="0" t="0"/>
          <a:stretch/>
        </p:blipFill>
        <p:spPr>
          <a:xfrm>
            <a:off x="4993625" y="1457888"/>
            <a:ext cx="2769575" cy="276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0" st="0"/>
                                            </p:txEl>
                                          </p:spTgt>
                                        </p:tgtEl>
                                        <p:attrNameLst>
                                          <p:attrName>style.visibility</p:attrName>
                                        </p:attrNameLst>
                                      </p:cBhvr>
                                      <p:to>
                                        <p:strVal val="visible"/>
                                      </p:to>
                                    </p:set>
                                    <p:animEffect filter="fade" transition="in">
                                      <p:cBhvr>
                                        <p:cTn dur="1000"/>
                                        <p:tgtEl>
                                          <p:spTgt spid="10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1" st="1"/>
                                            </p:txEl>
                                          </p:spTgt>
                                        </p:tgtEl>
                                        <p:attrNameLst>
                                          <p:attrName>style.visibility</p:attrName>
                                        </p:attrNameLst>
                                      </p:cBhvr>
                                      <p:to>
                                        <p:strVal val="visible"/>
                                      </p:to>
                                    </p:set>
                                    <p:animEffect filter="fade" transition="in">
                                      <p:cBhvr>
                                        <p:cTn dur="1000"/>
                                        <p:tgtEl>
                                          <p:spTgt spid="10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2" st="2"/>
                                            </p:txEl>
                                          </p:spTgt>
                                        </p:tgtEl>
                                        <p:attrNameLst>
                                          <p:attrName>style.visibility</p:attrName>
                                        </p:attrNameLst>
                                      </p:cBhvr>
                                      <p:to>
                                        <p:strVal val="visible"/>
                                      </p:to>
                                    </p:set>
                                    <p:animEffect filter="fade" transition="in">
                                      <p:cBhvr>
                                        <p:cTn dur="1000"/>
                                        <p:tgtEl>
                                          <p:spTgt spid="10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xEl>
                                              <p:pRg end="3" st="3"/>
                                            </p:txEl>
                                          </p:spTgt>
                                        </p:tgtEl>
                                        <p:attrNameLst>
                                          <p:attrName>style.visibility</p:attrName>
                                        </p:attrNameLst>
                                      </p:cBhvr>
                                      <p:to>
                                        <p:strVal val="visible"/>
                                      </p:to>
                                    </p:set>
                                    <p:animEffect filter="fade" transition="in">
                                      <p:cBhvr>
                                        <p:cTn dur="1000"/>
                                        <p:tgtEl>
                                          <p:spTgt spid="10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cxnSp>
        <p:nvCxnSpPr>
          <p:cNvPr id="1028" name="Google Shape;1028;gd71bba1f91_1_577"/>
          <p:cNvCxnSpPr/>
          <p:nvPr/>
        </p:nvCxnSpPr>
        <p:spPr>
          <a:xfrm>
            <a:off x="2047375" y="1112703"/>
            <a:ext cx="4597200" cy="0"/>
          </a:xfrm>
          <a:prstGeom prst="straightConnector1">
            <a:avLst/>
          </a:prstGeom>
          <a:noFill/>
          <a:ln cap="flat" cmpd="sng" w="19050">
            <a:solidFill>
              <a:schemeClr val="lt1"/>
            </a:solidFill>
            <a:prstDash val="solid"/>
            <a:round/>
            <a:headEnd len="sm" w="sm" type="none"/>
            <a:tailEnd len="sm" w="sm" type="none"/>
          </a:ln>
        </p:spPr>
      </p:cxnSp>
      <p:sp>
        <p:nvSpPr>
          <p:cNvPr id="1029" name="Google Shape;1029;gd71bba1f91_1_577"/>
          <p:cNvSpPr txBox="1"/>
          <p:nvPr>
            <p:ph idx="9" type="title"/>
          </p:nvPr>
        </p:nvSpPr>
        <p:spPr>
          <a:xfrm>
            <a:off x="2047375" y="450300"/>
            <a:ext cx="7088700" cy="66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3600"/>
              <a:buFont typeface="Arial"/>
              <a:buNone/>
            </a:pPr>
            <a:r>
              <a:t/>
            </a:r>
            <a:endParaRPr sz="2300"/>
          </a:p>
          <a:p>
            <a:pPr indent="0" lvl="0" marL="0" rtl="0" algn="l">
              <a:lnSpc>
                <a:spcPct val="100000"/>
              </a:lnSpc>
              <a:spcBef>
                <a:spcPts val="0"/>
              </a:spcBef>
              <a:spcAft>
                <a:spcPts val="0"/>
              </a:spcAft>
              <a:buClr>
                <a:schemeClr val="dk1"/>
              </a:buClr>
              <a:buSzPts val="3600"/>
              <a:buFont typeface="Arial"/>
              <a:buNone/>
            </a:pPr>
            <a:r>
              <a:t/>
            </a:r>
            <a:endParaRPr sz="2300"/>
          </a:p>
          <a:p>
            <a:pPr indent="0" lvl="0" marL="0" rtl="0" algn="l">
              <a:lnSpc>
                <a:spcPct val="100000"/>
              </a:lnSpc>
              <a:spcBef>
                <a:spcPts val="0"/>
              </a:spcBef>
              <a:spcAft>
                <a:spcPts val="0"/>
              </a:spcAft>
              <a:buClr>
                <a:schemeClr val="dk1"/>
              </a:buClr>
              <a:buSzPts val="3600"/>
              <a:buFont typeface="Arial"/>
              <a:buNone/>
            </a:pPr>
            <a:r>
              <a:rPr lang="en" sz="2500"/>
              <a:t>Was there a Change in Success during </a:t>
            </a:r>
            <a:br>
              <a:rPr lang="en" sz="2500"/>
            </a:br>
            <a:r>
              <a:rPr lang="en" sz="2500"/>
              <a:t>Covid vs. Non-Covid Terms?</a:t>
            </a:r>
            <a:endParaRPr sz="2500"/>
          </a:p>
          <a:p>
            <a:pPr indent="0" lvl="0" marL="0" rtl="0" algn="ctr">
              <a:lnSpc>
                <a:spcPct val="100000"/>
              </a:lnSpc>
              <a:spcBef>
                <a:spcPts val="0"/>
              </a:spcBef>
              <a:spcAft>
                <a:spcPts val="0"/>
              </a:spcAft>
              <a:buClr>
                <a:schemeClr val="dk1"/>
              </a:buClr>
              <a:buSzPts val="1100"/>
              <a:buFont typeface="Arial"/>
              <a:buNone/>
            </a:pPr>
            <a:r>
              <a:t/>
            </a:r>
            <a:endParaRPr/>
          </a:p>
        </p:txBody>
      </p:sp>
      <p:sp>
        <p:nvSpPr>
          <p:cNvPr id="1030" name="Google Shape;1030;gd71bba1f91_1_577"/>
          <p:cNvSpPr txBox="1"/>
          <p:nvPr>
            <p:ph idx="1" type="subTitle"/>
          </p:nvPr>
        </p:nvSpPr>
        <p:spPr>
          <a:xfrm>
            <a:off x="1714475" y="2110450"/>
            <a:ext cx="2758800" cy="1461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lt1"/>
              </a:buClr>
              <a:buSzPts val="1000"/>
              <a:buChar char="★"/>
            </a:pPr>
            <a:r>
              <a:rPr lang="en"/>
              <a:t>Test Statistic = 26.87 </a:t>
            </a:r>
            <a:endParaRPr/>
          </a:p>
          <a:p>
            <a:pPr indent="-292100" lvl="0" marL="457200" rtl="0" algn="l">
              <a:lnSpc>
                <a:spcPct val="115000"/>
              </a:lnSpc>
              <a:spcBef>
                <a:spcPts val="0"/>
              </a:spcBef>
              <a:spcAft>
                <a:spcPts val="0"/>
              </a:spcAft>
              <a:buSzPts val="1000"/>
              <a:buChar char="★"/>
            </a:pPr>
            <a:r>
              <a:rPr lang="en"/>
              <a:t>When going from Non-Covid terms to Covid terms, your odds for success are 68% higher for succeeding.</a:t>
            </a:r>
            <a:endParaRPr/>
          </a:p>
          <a:p>
            <a:pPr indent="0" lvl="0" marL="457200" rtl="0" algn="l">
              <a:lnSpc>
                <a:spcPct val="115000"/>
              </a:lnSpc>
              <a:spcBef>
                <a:spcPts val="0"/>
              </a:spcBef>
              <a:spcAft>
                <a:spcPts val="0"/>
              </a:spcAft>
              <a:buSzPts val="1000"/>
              <a:buNone/>
            </a:pPr>
            <a:r>
              <a:t/>
            </a:r>
            <a:endParaRPr/>
          </a:p>
        </p:txBody>
      </p:sp>
      <p:sp>
        <p:nvSpPr>
          <p:cNvPr id="1031" name="Google Shape;1031;gd71bba1f91_1_577"/>
          <p:cNvSpPr txBox="1"/>
          <p:nvPr>
            <p:ph idx="4" type="ctrTitle"/>
          </p:nvPr>
        </p:nvSpPr>
        <p:spPr>
          <a:xfrm>
            <a:off x="1714475" y="1618750"/>
            <a:ext cx="27588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Font typeface="Arial"/>
              <a:buNone/>
            </a:pPr>
            <a:r>
              <a:rPr b="1" lang="en" sz="1400">
                <a:latin typeface="Roboto Condensed"/>
                <a:ea typeface="Roboto Condensed"/>
                <a:cs typeface="Roboto Condensed"/>
                <a:sym typeface="Roboto Condensed"/>
              </a:rPr>
              <a:t>Logistic Regression for </a:t>
            </a:r>
            <a:endParaRPr b="1" sz="1400">
              <a:latin typeface="Roboto Condensed"/>
              <a:ea typeface="Roboto Condensed"/>
              <a:cs typeface="Roboto Condensed"/>
              <a:sym typeface="Roboto Condensed"/>
            </a:endParaRPr>
          </a:p>
          <a:p>
            <a:pPr indent="0" lvl="0" marL="0" rtl="0" algn="ctr">
              <a:lnSpc>
                <a:spcPct val="100000"/>
              </a:lnSpc>
              <a:spcBef>
                <a:spcPts val="0"/>
              </a:spcBef>
              <a:spcAft>
                <a:spcPts val="0"/>
              </a:spcAft>
              <a:buClr>
                <a:schemeClr val="dk1"/>
              </a:buClr>
              <a:buSzPts val="1400"/>
              <a:buFont typeface="Arial"/>
              <a:buNone/>
            </a:pPr>
            <a:r>
              <a:rPr b="1" lang="en" sz="1400">
                <a:latin typeface="Roboto Condensed"/>
                <a:ea typeface="Roboto Condensed"/>
                <a:cs typeface="Roboto Condensed"/>
                <a:sym typeface="Roboto Condensed"/>
              </a:rPr>
              <a:t>Covid vs. Non-Covid Terms</a:t>
            </a:r>
            <a:endParaRPr b="1" sz="1400">
              <a:latin typeface="Roboto Condensed"/>
              <a:ea typeface="Roboto Condensed"/>
              <a:cs typeface="Roboto Condensed"/>
              <a:sym typeface="Roboto Condensed"/>
            </a:endParaRPr>
          </a:p>
          <a:p>
            <a:pPr indent="0" lvl="0" marL="0" rtl="0" algn="ctr">
              <a:lnSpc>
                <a:spcPct val="100000"/>
              </a:lnSpc>
              <a:spcBef>
                <a:spcPts val="0"/>
              </a:spcBef>
              <a:spcAft>
                <a:spcPts val="0"/>
              </a:spcAft>
              <a:buClr>
                <a:schemeClr val="dk1"/>
              </a:buClr>
              <a:buSzPts val="1100"/>
              <a:buFont typeface="Arial"/>
              <a:buNone/>
            </a:pPr>
            <a:r>
              <a:t/>
            </a:r>
            <a:endParaRPr/>
          </a:p>
        </p:txBody>
      </p:sp>
      <p:pic>
        <p:nvPicPr>
          <p:cNvPr id="1032" name="Google Shape;1032;gd71bba1f91_1_577"/>
          <p:cNvPicPr preferRelativeResize="0"/>
          <p:nvPr/>
        </p:nvPicPr>
        <p:blipFill rotWithShape="1">
          <a:blip r:embed="rId3">
            <a:alphaModFix/>
          </a:blip>
          <a:srcRect b="0" l="0" r="0" t="0"/>
          <a:stretch/>
        </p:blipFill>
        <p:spPr>
          <a:xfrm>
            <a:off x="4028144" y="817425"/>
            <a:ext cx="4147630" cy="4448825"/>
          </a:xfrm>
          <a:prstGeom prst="rect">
            <a:avLst/>
          </a:prstGeom>
          <a:noFill/>
          <a:ln>
            <a:noFill/>
          </a:ln>
        </p:spPr>
      </p:pic>
      <p:sp>
        <p:nvSpPr>
          <p:cNvPr id="1033" name="Google Shape;1033;gd71bba1f91_1_5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xEl>
                                              <p:pRg end="0" st="0"/>
                                            </p:txEl>
                                          </p:spTgt>
                                        </p:tgtEl>
                                        <p:attrNameLst>
                                          <p:attrName>style.visibility</p:attrName>
                                        </p:attrNameLst>
                                      </p:cBhvr>
                                      <p:to>
                                        <p:strVal val="visible"/>
                                      </p:to>
                                    </p:set>
                                    <p:animEffect filter="fade" transition="in">
                                      <p:cBhvr>
                                        <p:cTn dur="1000"/>
                                        <p:tgtEl>
                                          <p:spTgt spid="10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xEl>
                                              <p:pRg end="1" st="1"/>
                                            </p:txEl>
                                          </p:spTgt>
                                        </p:tgtEl>
                                        <p:attrNameLst>
                                          <p:attrName>style.visibility</p:attrName>
                                        </p:attrNameLst>
                                      </p:cBhvr>
                                      <p:to>
                                        <p:strVal val="visible"/>
                                      </p:to>
                                    </p:set>
                                    <p:animEffect filter="fade" transition="in">
                                      <p:cBhvr>
                                        <p:cTn dur="1000"/>
                                        <p:tgtEl>
                                          <p:spTgt spid="10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xEl>
                                              <p:pRg end="2" st="2"/>
                                            </p:txEl>
                                          </p:spTgt>
                                        </p:tgtEl>
                                        <p:attrNameLst>
                                          <p:attrName>style.visibility</p:attrName>
                                        </p:attrNameLst>
                                      </p:cBhvr>
                                      <p:to>
                                        <p:strVal val="visible"/>
                                      </p:to>
                                    </p:set>
                                    <p:animEffect filter="fade" transition="in">
                                      <p:cBhvr>
                                        <p:cTn dur="1000"/>
                                        <p:tgtEl>
                                          <p:spTgt spid="10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gd169aa1f6f_1_589"/>
          <p:cNvPicPr preferRelativeResize="0"/>
          <p:nvPr/>
        </p:nvPicPr>
        <p:blipFill rotWithShape="1">
          <a:blip r:embed="rId3">
            <a:alphaModFix/>
          </a:blip>
          <a:srcRect b="0" l="2372" r="2362" t="0"/>
          <a:stretch/>
        </p:blipFill>
        <p:spPr>
          <a:xfrm>
            <a:off x="5425800" y="888300"/>
            <a:ext cx="3047174" cy="3198749"/>
          </a:xfrm>
          <a:prstGeom prst="rect">
            <a:avLst/>
          </a:prstGeom>
          <a:noFill/>
          <a:ln>
            <a:noFill/>
          </a:ln>
        </p:spPr>
      </p:pic>
      <p:sp>
        <p:nvSpPr>
          <p:cNvPr id="1039" name="Google Shape;1039;gd169aa1f6f_1_589"/>
          <p:cNvSpPr txBox="1"/>
          <p:nvPr/>
        </p:nvSpPr>
        <p:spPr>
          <a:xfrm>
            <a:off x="1039800" y="913925"/>
            <a:ext cx="438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3000"/>
              <a:buFont typeface="Arial"/>
              <a:buNone/>
            </a:pPr>
            <a:r>
              <a:rPr b="0" i="0" lang="en" sz="3600" u="none" cap="none" strike="noStrike">
                <a:solidFill>
                  <a:schemeClr val="lt1"/>
                </a:solidFill>
                <a:latin typeface="Squada One"/>
                <a:ea typeface="Squada One"/>
                <a:cs typeface="Squada One"/>
                <a:sym typeface="Squada One"/>
              </a:rPr>
              <a:t>Revisiting the Objectives</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040" name="Google Shape;1040;gd169aa1f6f_1_589"/>
          <p:cNvSpPr txBox="1"/>
          <p:nvPr/>
        </p:nvSpPr>
        <p:spPr>
          <a:xfrm>
            <a:off x="875250" y="1833000"/>
            <a:ext cx="4715100" cy="14775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2100" u="none" cap="none" strike="noStrike">
                <a:solidFill>
                  <a:schemeClr val="lt1"/>
                </a:solidFill>
                <a:latin typeface="Squada One"/>
                <a:ea typeface="Squada One"/>
                <a:cs typeface="Squada One"/>
                <a:sym typeface="Squada One"/>
              </a:rPr>
              <a:t>Relating back to the goals of this project, how can we determine if low income status provides similar predictive value as living in a low income area...</a:t>
            </a:r>
            <a:endParaRPr b="0" i="0" sz="1200" u="none" cap="none" strike="noStrike">
              <a:solidFill>
                <a:srgbClr val="000000"/>
              </a:solidFill>
              <a:latin typeface="Roboto Condensed Light"/>
              <a:ea typeface="Roboto Condensed Light"/>
              <a:cs typeface="Roboto Condensed Light"/>
              <a:sym typeface="Roboto Condensed Light"/>
            </a:endParaRPr>
          </a:p>
        </p:txBody>
      </p:sp>
      <p:pic>
        <p:nvPicPr>
          <p:cNvPr id="1041" name="Google Shape;1041;gd169aa1f6f_1_589"/>
          <p:cNvPicPr preferRelativeResize="0"/>
          <p:nvPr/>
        </p:nvPicPr>
        <p:blipFill rotWithShape="1">
          <a:blip r:embed="rId4">
            <a:alphaModFix/>
          </a:blip>
          <a:srcRect b="0" l="0" r="0" t="0"/>
          <a:stretch/>
        </p:blipFill>
        <p:spPr>
          <a:xfrm>
            <a:off x="6397725" y="913929"/>
            <a:ext cx="1103325" cy="1102925"/>
          </a:xfrm>
          <a:prstGeom prst="rect">
            <a:avLst/>
          </a:prstGeom>
          <a:noFill/>
          <a:ln>
            <a:noFill/>
          </a:ln>
        </p:spPr>
      </p:pic>
      <p:sp>
        <p:nvSpPr>
          <p:cNvPr id="1042" name="Google Shape;1042;gd169aa1f6f_1_5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d39bcb2f2a_0_174"/>
          <p:cNvSpPr txBox="1"/>
          <p:nvPr>
            <p:ph type="ctrTitle"/>
          </p:nvPr>
        </p:nvSpPr>
        <p:spPr>
          <a:xfrm flipH="1">
            <a:off x="479700" y="234400"/>
            <a:ext cx="8184600" cy="67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Median Incomes of Students’ Zip Codes </a:t>
            </a:r>
            <a:endParaRPr/>
          </a:p>
        </p:txBody>
      </p:sp>
      <p:sp>
        <p:nvSpPr>
          <p:cNvPr id="1048" name="Google Shape;1048;gd39bcb2f2a_0_174"/>
          <p:cNvSpPr txBox="1"/>
          <p:nvPr>
            <p:ph idx="1" type="subTitle"/>
          </p:nvPr>
        </p:nvSpPr>
        <p:spPr>
          <a:xfrm>
            <a:off x="125275" y="982500"/>
            <a:ext cx="4085100" cy="37836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We obtained an income dataset based on the 2010-2014 American Community Survey (ACS).</a:t>
            </a:r>
            <a:endParaRPr sz="1700">
              <a:latin typeface="Squada One"/>
              <a:ea typeface="Squada One"/>
              <a:cs typeface="Squada One"/>
              <a:sym typeface="Squada One"/>
            </a:endParaRPr>
          </a:p>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This dataset relates zip code to median and mean incomes.</a:t>
            </a:r>
            <a:endParaRPr sz="1700">
              <a:latin typeface="Squada One"/>
              <a:ea typeface="Squada One"/>
              <a:cs typeface="Squada One"/>
              <a:sym typeface="Squada One"/>
            </a:endParaRPr>
          </a:p>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We used the HUD definition of low-income (not more than 80% of the State median). </a:t>
            </a:r>
            <a:endParaRPr sz="1700">
              <a:latin typeface="Squada One"/>
              <a:ea typeface="Squada One"/>
              <a:cs typeface="Squada One"/>
              <a:sym typeface="Squada One"/>
            </a:endParaRPr>
          </a:p>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Using this threshold we determined which zip codes were likely to be low-income.</a:t>
            </a:r>
            <a:endParaRPr sz="1700">
              <a:latin typeface="Squada One"/>
              <a:ea typeface="Squada One"/>
              <a:cs typeface="Squada One"/>
              <a:sym typeface="Squada One"/>
            </a:endParaRPr>
          </a:p>
          <a:p>
            <a:pPr indent="-336550" lvl="0" marL="457200" rtl="0" algn="l">
              <a:lnSpc>
                <a:spcPct val="100000"/>
              </a:lnSpc>
              <a:spcBef>
                <a:spcPts val="0"/>
              </a:spcBef>
              <a:spcAft>
                <a:spcPts val="0"/>
              </a:spcAft>
              <a:buClr>
                <a:schemeClr val="lt2"/>
              </a:buClr>
              <a:buSzPts val="1700"/>
              <a:buFont typeface="Squada One"/>
              <a:buChar char="●"/>
            </a:pPr>
            <a:r>
              <a:rPr lang="en" sz="1700">
                <a:latin typeface="Squada One"/>
                <a:ea typeface="Squada One"/>
                <a:cs typeface="Squada One"/>
                <a:sym typeface="Squada One"/>
              </a:rPr>
              <a:t>Then we appended a new binary flag to each student indicating the income category (low/other)  for the zip where each student resides</a:t>
            </a:r>
            <a:endParaRPr sz="1700">
              <a:latin typeface="Squada One"/>
              <a:ea typeface="Squada One"/>
              <a:cs typeface="Squada One"/>
              <a:sym typeface="Squada One"/>
            </a:endParaRPr>
          </a:p>
          <a:p>
            <a:pPr indent="0" lvl="0" marL="0" rtl="0" algn="l">
              <a:lnSpc>
                <a:spcPct val="100000"/>
              </a:lnSpc>
              <a:spcBef>
                <a:spcPts val="0"/>
              </a:spcBef>
              <a:spcAft>
                <a:spcPts val="0"/>
              </a:spcAft>
              <a:buSzPts val="1200"/>
              <a:buNone/>
            </a:pPr>
            <a:r>
              <a:t/>
            </a:r>
            <a:endParaRPr sz="1700">
              <a:latin typeface="Squada One"/>
              <a:ea typeface="Squada One"/>
              <a:cs typeface="Squada One"/>
              <a:sym typeface="Squada One"/>
            </a:endParaRPr>
          </a:p>
          <a:p>
            <a:pPr indent="0" lvl="0" marL="0" rtl="0" algn="l">
              <a:lnSpc>
                <a:spcPct val="100000"/>
              </a:lnSpc>
              <a:spcBef>
                <a:spcPts val="0"/>
              </a:spcBef>
              <a:spcAft>
                <a:spcPts val="0"/>
              </a:spcAft>
              <a:buSzPts val="1200"/>
              <a:buNone/>
            </a:pPr>
            <a:r>
              <a:t/>
            </a:r>
            <a:endParaRPr>
              <a:latin typeface="Squada One"/>
              <a:ea typeface="Squada One"/>
              <a:cs typeface="Squada One"/>
              <a:sym typeface="Squada One"/>
            </a:endParaRPr>
          </a:p>
        </p:txBody>
      </p:sp>
      <p:pic>
        <p:nvPicPr>
          <p:cNvPr id="1049" name="Google Shape;1049;gd39bcb2f2a_0_174"/>
          <p:cNvPicPr preferRelativeResize="0"/>
          <p:nvPr/>
        </p:nvPicPr>
        <p:blipFill rotWithShape="1">
          <a:blip r:embed="rId3">
            <a:alphaModFix/>
          </a:blip>
          <a:srcRect b="0" l="2505" r="0" t="0"/>
          <a:stretch/>
        </p:blipFill>
        <p:spPr>
          <a:xfrm>
            <a:off x="4302725" y="982500"/>
            <a:ext cx="4688524" cy="3783600"/>
          </a:xfrm>
          <a:prstGeom prst="rect">
            <a:avLst/>
          </a:prstGeom>
          <a:noFill/>
          <a:ln cap="flat" cmpd="sng" w="9525">
            <a:solidFill>
              <a:schemeClr val="lt2"/>
            </a:solidFill>
            <a:prstDash val="solid"/>
            <a:round/>
            <a:headEnd len="sm" w="sm" type="none"/>
            <a:tailEnd len="sm" w="sm" type="none"/>
          </a:ln>
        </p:spPr>
      </p:pic>
      <p:sp>
        <p:nvSpPr>
          <p:cNvPr id="1050" name="Google Shape;1050;gd39bcb2f2a_0_1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0" st="0"/>
                                            </p:txEl>
                                          </p:spTgt>
                                        </p:tgtEl>
                                        <p:attrNameLst>
                                          <p:attrName>style.visibility</p:attrName>
                                        </p:attrNameLst>
                                      </p:cBhvr>
                                      <p:to>
                                        <p:strVal val="visible"/>
                                      </p:to>
                                    </p:set>
                                    <p:animEffect filter="fade" transition="in">
                                      <p:cBhvr>
                                        <p:cTn dur="1000"/>
                                        <p:tgtEl>
                                          <p:spTgt spid="10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1" st="1"/>
                                            </p:txEl>
                                          </p:spTgt>
                                        </p:tgtEl>
                                        <p:attrNameLst>
                                          <p:attrName>style.visibility</p:attrName>
                                        </p:attrNameLst>
                                      </p:cBhvr>
                                      <p:to>
                                        <p:strVal val="visible"/>
                                      </p:to>
                                    </p:set>
                                    <p:animEffect filter="fade" transition="in">
                                      <p:cBhvr>
                                        <p:cTn dur="1000"/>
                                        <p:tgtEl>
                                          <p:spTgt spid="10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2" st="2"/>
                                            </p:txEl>
                                          </p:spTgt>
                                        </p:tgtEl>
                                        <p:attrNameLst>
                                          <p:attrName>style.visibility</p:attrName>
                                        </p:attrNameLst>
                                      </p:cBhvr>
                                      <p:to>
                                        <p:strVal val="visible"/>
                                      </p:to>
                                    </p:set>
                                    <p:animEffect filter="fade" transition="in">
                                      <p:cBhvr>
                                        <p:cTn dur="1000"/>
                                        <p:tgtEl>
                                          <p:spTgt spid="10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3" st="3"/>
                                            </p:txEl>
                                          </p:spTgt>
                                        </p:tgtEl>
                                        <p:attrNameLst>
                                          <p:attrName>style.visibility</p:attrName>
                                        </p:attrNameLst>
                                      </p:cBhvr>
                                      <p:to>
                                        <p:strVal val="visible"/>
                                      </p:to>
                                    </p:set>
                                    <p:animEffect filter="fade" transition="in">
                                      <p:cBhvr>
                                        <p:cTn dur="1000"/>
                                        <p:tgtEl>
                                          <p:spTgt spid="10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4" st="4"/>
                                            </p:txEl>
                                          </p:spTgt>
                                        </p:tgtEl>
                                        <p:attrNameLst>
                                          <p:attrName>style.visibility</p:attrName>
                                        </p:attrNameLst>
                                      </p:cBhvr>
                                      <p:to>
                                        <p:strVal val="visible"/>
                                      </p:to>
                                    </p:set>
                                    <p:animEffect filter="fade" transition="in">
                                      <p:cBhvr>
                                        <p:cTn dur="1000"/>
                                        <p:tgtEl>
                                          <p:spTgt spid="10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5" st="5"/>
                                            </p:txEl>
                                          </p:spTgt>
                                        </p:tgtEl>
                                        <p:attrNameLst>
                                          <p:attrName>style.visibility</p:attrName>
                                        </p:attrNameLst>
                                      </p:cBhvr>
                                      <p:to>
                                        <p:strVal val="visible"/>
                                      </p:to>
                                    </p:set>
                                    <p:animEffect filter="fade" transition="in">
                                      <p:cBhvr>
                                        <p:cTn dur="1000"/>
                                        <p:tgtEl>
                                          <p:spTgt spid="10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xEl>
                                              <p:pRg end="6" st="6"/>
                                            </p:txEl>
                                          </p:spTgt>
                                        </p:tgtEl>
                                        <p:attrNameLst>
                                          <p:attrName>style.visibility</p:attrName>
                                        </p:attrNameLst>
                                      </p:cBhvr>
                                      <p:to>
                                        <p:strVal val="visible"/>
                                      </p:to>
                                    </p:set>
                                    <p:animEffect filter="fade" transition="in">
                                      <p:cBhvr>
                                        <p:cTn dur="1000"/>
                                        <p:tgtEl>
                                          <p:spTgt spid="104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gd71bba1f91_1_601"/>
          <p:cNvSpPr txBox="1"/>
          <p:nvPr>
            <p:ph type="ctrTitle"/>
          </p:nvPr>
        </p:nvSpPr>
        <p:spPr>
          <a:xfrm flipH="1">
            <a:off x="502200" y="445025"/>
            <a:ext cx="81846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t/>
            </a:r>
            <a:endParaRPr/>
          </a:p>
        </p:txBody>
      </p:sp>
      <p:sp>
        <p:nvSpPr>
          <p:cNvPr id="1056" name="Google Shape;1056;gd71bba1f91_1_601"/>
          <p:cNvSpPr txBox="1"/>
          <p:nvPr>
            <p:ph idx="1" type="subTitle"/>
          </p:nvPr>
        </p:nvSpPr>
        <p:spPr>
          <a:xfrm>
            <a:off x="1255350" y="1454625"/>
            <a:ext cx="6633300" cy="324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57" name="Google Shape;1057;gd71bba1f91_1_6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58" name="Google Shape;1058;gd71bba1f91_1_601"/>
          <p:cNvPicPr preferRelativeResize="0"/>
          <p:nvPr/>
        </p:nvPicPr>
        <p:blipFill rotWithShape="1">
          <a:blip r:embed="rId3">
            <a:alphaModFix/>
          </a:blip>
          <a:srcRect b="0" l="0" r="0" t="0"/>
          <a:stretch/>
        </p:blipFill>
        <p:spPr>
          <a:xfrm>
            <a:off x="0" y="0"/>
            <a:ext cx="914400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
          <p:cNvSpPr txBox="1"/>
          <p:nvPr>
            <p:ph type="ctrTitle"/>
          </p:nvPr>
        </p:nvSpPr>
        <p:spPr>
          <a:xfrm>
            <a:off x="425200" y="307325"/>
            <a:ext cx="3736500" cy="67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CSUF PROJECT TEAM</a:t>
            </a:r>
            <a:endParaRPr/>
          </a:p>
        </p:txBody>
      </p:sp>
      <p:sp>
        <p:nvSpPr>
          <p:cNvPr id="610" name="Google Shape;610;p6"/>
          <p:cNvSpPr txBox="1"/>
          <p:nvPr>
            <p:ph idx="1" type="subTitle"/>
          </p:nvPr>
        </p:nvSpPr>
        <p:spPr>
          <a:xfrm>
            <a:off x="2682325" y="2069875"/>
            <a:ext cx="1721700" cy="43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Educator, Statistician, </a:t>
            </a:r>
            <a:endParaRPr/>
          </a:p>
          <a:p>
            <a:pPr indent="0" lvl="0" marL="0" rtl="0" algn="ctr">
              <a:lnSpc>
                <a:spcPct val="100000"/>
              </a:lnSpc>
              <a:spcBef>
                <a:spcPts val="0"/>
              </a:spcBef>
              <a:spcAft>
                <a:spcPts val="0"/>
              </a:spcAft>
              <a:buClr>
                <a:schemeClr val="dk1"/>
              </a:buClr>
              <a:buSzPts val="1100"/>
              <a:buFont typeface="Arial"/>
              <a:buNone/>
            </a:pPr>
            <a:r>
              <a:rPr lang="en"/>
              <a:t>Programmer</a:t>
            </a:r>
            <a:endParaRPr/>
          </a:p>
        </p:txBody>
      </p:sp>
      <p:sp>
        <p:nvSpPr>
          <p:cNvPr id="611" name="Google Shape;611;p6"/>
          <p:cNvSpPr txBox="1"/>
          <p:nvPr>
            <p:ph idx="2" type="ctrTitle"/>
          </p:nvPr>
        </p:nvSpPr>
        <p:spPr>
          <a:xfrm>
            <a:off x="2750155" y="1492066"/>
            <a:ext cx="1570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Mike Smith</a:t>
            </a:r>
            <a:endParaRPr/>
          </a:p>
        </p:txBody>
      </p:sp>
      <p:sp>
        <p:nvSpPr>
          <p:cNvPr id="612" name="Google Shape;612;p6"/>
          <p:cNvSpPr txBox="1"/>
          <p:nvPr>
            <p:ph idx="3" type="ctrTitle"/>
          </p:nvPr>
        </p:nvSpPr>
        <p:spPr>
          <a:xfrm>
            <a:off x="4800176" y="1492075"/>
            <a:ext cx="1570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Cesar Pardede</a:t>
            </a:r>
            <a:endParaRPr/>
          </a:p>
        </p:txBody>
      </p:sp>
      <p:sp>
        <p:nvSpPr>
          <p:cNvPr id="613" name="Google Shape;613;p6"/>
          <p:cNvSpPr txBox="1"/>
          <p:nvPr>
            <p:ph idx="4" type="subTitle"/>
          </p:nvPr>
        </p:nvSpPr>
        <p:spPr>
          <a:xfrm>
            <a:off x="4800165" y="2003209"/>
            <a:ext cx="1570200" cy="36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Mathematician</a:t>
            </a:r>
            <a:endParaRPr/>
          </a:p>
        </p:txBody>
      </p:sp>
      <p:sp>
        <p:nvSpPr>
          <p:cNvPr id="614" name="Google Shape;614;p6"/>
          <p:cNvSpPr txBox="1"/>
          <p:nvPr>
            <p:ph idx="5" type="ctrTitle"/>
          </p:nvPr>
        </p:nvSpPr>
        <p:spPr>
          <a:xfrm>
            <a:off x="3794948" y="3219050"/>
            <a:ext cx="1570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Marc Sanchez</a:t>
            </a:r>
            <a:endParaRPr/>
          </a:p>
        </p:txBody>
      </p:sp>
      <p:sp>
        <p:nvSpPr>
          <p:cNvPr id="615" name="Google Shape;615;p6"/>
          <p:cNvSpPr txBox="1"/>
          <p:nvPr>
            <p:ph idx="6" type="subTitle"/>
          </p:nvPr>
        </p:nvSpPr>
        <p:spPr>
          <a:xfrm>
            <a:off x="3745050" y="3753176"/>
            <a:ext cx="1653900" cy="36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Math Faculty</a:t>
            </a:r>
            <a:endParaRPr/>
          </a:p>
        </p:txBody>
      </p:sp>
      <p:sp>
        <p:nvSpPr>
          <p:cNvPr id="616" name="Google Shape;616;p6"/>
          <p:cNvSpPr/>
          <p:nvPr/>
        </p:nvSpPr>
        <p:spPr>
          <a:xfrm rot="5400516">
            <a:off x="5594746" y="2821341"/>
            <a:ext cx="1997700" cy="1721400"/>
          </a:xfrm>
          <a:prstGeom prst="hexagon">
            <a:avLst>
              <a:gd fmla="val 22656" name="adj"/>
              <a:gd fmla="val 115470" name="vf"/>
            </a:avLst>
          </a:prstGeom>
          <a:solidFill>
            <a:srgbClr val="6C7E95"/>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
          <p:cNvSpPr txBox="1"/>
          <p:nvPr/>
        </p:nvSpPr>
        <p:spPr>
          <a:xfrm>
            <a:off x="6133025" y="3355700"/>
            <a:ext cx="1242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Ezra Mock</a:t>
            </a:r>
            <a:endParaRPr b="0" i="0" sz="1600" u="none" cap="none" strike="noStrike">
              <a:solidFill>
                <a:schemeClr val="accent2"/>
              </a:solidFill>
              <a:latin typeface="Squada One"/>
              <a:ea typeface="Squada One"/>
              <a:cs typeface="Squada One"/>
              <a:sym typeface="Squada One"/>
            </a:endParaRPr>
          </a:p>
        </p:txBody>
      </p:sp>
      <p:grpSp>
        <p:nvGrpSpPr>
          <p:cNvPr id="618" name="Google Shape;618;p6"/>
          <p:cNvGrpSpPr/>
          <p:nvPr/>
        </p:nvGrpSpPr>
        <p:grpSpPr>
          <a:xfrm>
            <a:off x="3387456" y="1355685"/>
            <a:ext cx="295536" cy="336332"/>
            <a:chOff x="-56774050" y="1904075"/>
            <a:chExt cx="279625" cy="318225"/>
          </a:xfrm>
        </p:grpSpPr>
        <p:sp>
          <p:nvSpPr>
            <p:cNvPr id="619" name="Google Shape;619;p6"/>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6"/>
          <p:cNvGrpSpPr/>
          <p:nvPr/>
        </p:nvGrpSpPr>
        <p:grpSpPr>
          <a:xfrm>
            <a:off x="5437508" y="1356516"/>
            <a:ext cx="295536" cy="334667"/>
            <a:chOff x="-52887125" y="1903275"/>
            <a:chExt cx="279625" cy="316650"/>
          </a:xfrm>
        </p:grpSpPr>
        <p:sp>
          <p:nvSpPr>
            <p:cNvPr id="622" name="Google Shape;622;p6"/>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p6"/>
          <p:cNvGrpSpPr/>
          <p:nvPr/>
        </p:nvGrpSpPr>
        <p:grpSpPr>
          <a:xfrm>
            <a:off x="4320314" y="3068048"/>
            <a:ext cx="334667" cy="335302"/>
            <a:chOff x="-52513800" y="1903475"/>
            <a:chExt cx="316650" cy="317250"/>
          </a:xfrm>
        </p:grpSpPr>
        <p:sp>
          <p:nvSpPr>
            <p:cNvPr id="625" name="Google Shape;625;p6"/>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p6"/>
          <p:cNvSpPr txBox="1"/>
          <p:nvPr/>
        </p:nvSpPr>
        <p:spPr>
          <a:xfrm>
            <a:off x="5886938" y="3736975"/>
            <a:ext cx="1413300" cy="4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Analytic Science</a:t>
            </a:r>
            <a:endParaRPr b="0" i="0" sz="1400" u="none" cap="none" strike="noStrike">
              <a:solidFill>
                <a:srgbClr val="000000"/>
              </a:solidFill>
              <a:latin typeface="Roboto Condensed Light"/>
              <a:ea typeface="Roboto Condensed Light"/>
              <a:cs typeface="Roboto Condensed Light"/>
              <a:sym typeface="Roboto Condensed Light"/>
            </a:endParaRPr>
          </a:p>
        </p:txBody>
      </p:sp>
      <p:grpSp>
        <p:nvGrpSpPr>
          <p:cNvPr id="628" name="Google Shape;628;p6"/>
          <p:cNvGrpSpPr/>
          <p:nvPr/>
        </p:nvGrpSpPr>
        <p:grpSpPr>
          <a:xfrm>
            <a:off x="6436132" y="3067122"/>
            <a:ext cx="337178" cy="337178"/>
            <a:chOff x="-56010850" y="2294725"/>
            <a:chExt cx="319025" cy="319025"/>
          </a:xfrm>
        </p:grpSpPr>
        <p:sp>
          <p:nvSpPr>
            <p:cNvPr id="629" name="Google Shape;629;p6"/>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d6cae22099_0_6"/>
          <p:cNvSpPr txBox="1"/>
          <p:nvPr>
            <p:ph type="ctrTitle"/>
          </p:nvPr>
        </p:nvSpPr>
        <p:spPr>
          <a:xfrm flipH="1">
            <a:off x="1616300" y="231350"/>
            <a:ext cx="47277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Accessing Predictive value </a:t>
            </a:r>
            <a:endParaRPr/>
          </a:p>
        </p:txBody>
      </p:sp>
      <p:sp>
        <p:nvSpPr>
          <p:cNvPr id="1064" name="Google Shape;1064;gd6cae22099_0_6"/>
          <p:cNvSpPr txBox="1"/>
          <p:nvPr>
            <p:ph idx="1" type="subTitle"/>
          </p:nvPr>
        </p:nvSpPr>
        <p:spPr>
          <a:xfrm>
            <a:off x="5643275" y="1026225"/>
            <a:ext cx="3174000" cy="3536100"/>
          </a:xfrm>
          <a:prstGeom prst="rect">
            <a:avLst/>
          </a:prstGeom>
          <a:noFill/>
          <a:ln>
            <a:noFill/>
          </a:ln>
        </p:spPr>
        <p:txBody>
          <a:bodyPr anchorCtr="0" anchor="ctr" bIns="91425" lIns="91425" spcFirstLastPara="1" rIns="91425" wrap="square" tIns="91425">
            <a:noAutofit/>
          </a:bodyPr>
          <a:lstStyle/>
          <a:p>
            <a:pPr indent="-336550" lvl="0" marL="457200" rtl="0" algn="l">
              <a:lnSpc>
                <a:spcPct val="100000"/>
              </a:lnSpc>
              <a:spcBef>
                <a:spcPts val="0"/>
              </a:spcBef>
              <a:spcAft>
                <a:spcPts val="0"/>
              </a:spcAft>
              <a:buClr>
                <a:schemeClr val="lt2"/>
              </a:buClr>
              <a:buSzPts val="1700"/>
              <a:buChar char="➔"/>
            </a:pPr>
            <a:r>
              <a:rPr lang="en" sz="1700"/>
              <a:t>By building a simple logistic regression model with a single predictor, we can do a direct, head-to-head comparison of the the income variables in question.</a:t>
            </a:r>
            <a:endParaRPr sz="1700"/>
          </a:p>
          <a:p>
            <a:pPr indent="-336550" lvl="0" marL="457200" rtl="0" algn="l">
              <a:lnSpc>
                <a:spcPct val="100000"/>
              </a:lnSpc>
              <a:spcBef>
                <a:spcPts val="0"/>
              </a:spcBef>
              <a:spcAft>
                <a:spcPts val="0"/>
              </a:spcAft>
              <a:buClr>
                <a:schemeClr val="lt2"/>
              </a:buClr>
              <a:buSzPts val="1700"/>
              <a:buChar char="➔"/>
            </a:pPr>
            <a:r>
              <a:rPr lang="en" sz="1700"/>
              <a:t>The Low Income variable (based on Zip Code)  has better predictability.</a:t>
            </a:r>
            <a:endParaRPr sz="1700"/>
          </a:p>
          <a:p>
            <a:pPr indent="-336550" lvl="0" marL="457200" rtl="0" algn="l">
              <a:lnSpc>
                <a:spcPct val="100000"/>
              </a:lnSpc>
              <a:spcBef>
                <a:spcPts val="0"/>
              </a:spcBef>
              <a:spcAft>
                <a:spcPts val="0"/>
              </a:spcAft>
              <a:buClr>
                <a:schemeClr val="lt2"/>
              </a:buClr>
              <a:buSzPts val="1700"/>
              <a:buChar char="➔"/>
            </a:pPr>
            <a:r>
              <a:rPr lang="en" sz="1700"/>
              <a:t>Looking at 2020 only (the COVID Terms),the provided  low income status variable gave better results.</a:t>
            </a:r>
            <a:endParaRPr sz="1700"/>
          </a:p>
        </p:txBody>
      </p:sp>
      <p:sp>
        <p:nvSpPr>
          <p:cNvPr id="1065" name="Google Shape;1065;gd6cae22099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066" name="Google Shape;1066;gd6cae22099_0_6"/>
          <p:cNvSpPr txBox="1"/>
          <p:nvPr>
            <p:ph idx="4294967295" type="subTitle"/>
          </p:nvPr>
        </p:nvSpPr>
        <p:spPr>
          <a:xfrm>
            <a:off x="709975" y="3225575"/>
            <a:ext cx="2107500" cy="670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Non-Covid Terms</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Test Statistics =-9.30</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sp>
        <p:nvSpPr>
          <p:cNvPr id="1067" name="Google Shape;1067;gd6cae22099_0_6"/>
          <p:cNvSpPr txBox="1"/>
          <p:nvPr>
            <p:ph idx="4294967295" type="subTitle"/>
          </p:nvPr>
        </p:nvSpPr>
        <p:spPr>
          <a:xfrm>
            <a:off x="3308900" y="3225575"/>
            <a:ext cx="2243100" cy="670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Non-Covid Terms</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Test Statistics = -4.17</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sp>
        <p:nvSpPr>
          <p:cNvPr id="1068" name="Google Shape;1068;gd6cae22099_0_6"/>
          <p:cNvSpPr/>
          <p:nvPr/>
        </p:nvSpPr>
        <p:spPr>
          <a:xfrm>
            <a:off x="3063125" y="984975"/>
            <a:ext cx="2644818" cy="173351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d6cae22099_0_6"/>
          <p:cNvSpPr/>
          <p:nvPr/>
        </p:nvSpPr>
        <p:spPr>
          <a:xfrm>
            <a:off x="3308782" y="1148225"/>
            <a:ext cx="2153403" cy="1410628"/>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d6cae22099_0_6"/>
          <p:cNvSpPr/>
          <p:nvPr/>
        </p:nvSpPr>
        <p:spPr>
          <a:xfrm>
            <a:off x="3308782" y="1148225"/>
            <a:ext cx="2153403" cy="1410628"/>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d6cae22099_0_6"/>
          <p:cNvSpPr/>
          <p:nvPr/>
        </p:nvSpPr>
        <p:spPr>
          <a:xfrm>
            <a:off x="3308782" y="1144594"/>
            <a:ext cx="2153403" cy="1414259"/>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2" name="Google Shape;1072;gd6cae22099_0_6"/>
          <p:cNvCxnSpPr/>
          <p:nvPr/>
        </p:nvCxnSpPr>
        <p:spPr>
          <a:xfrm>
            <a:off x="4385596" y="2718506"/>
            <a:ext cx="0" cy="516600"/>
          </a:xfrm>
          <a:prstGeom prst="straightConnector1">
            <a:avLst/>
          </a:prstGeom>
          <a:noFill/>
          <a:ln cap="flat" cmpd="sng" w="19050">
            <a:solidFill>
              <a:schemeClr val="lt1"/>
            </a:solidFill>
            <a:prstDash val="solid"/>
            <a:round/>
            <a:headEnd len="sm" w="sm" type="none"/>
            <a:tailEnd len="med" w="med" type="diamond"/>
          </a:ln>
        </p:spPr>
      </p:cxnSp>
      <p:sp>
        <p:nvSpPr>
          <p:cNvPr id="1073" name="Google Shape;1073;gd6cae22099_0_6"/>
          <p:cNvSpPr txBox="1"/>
          <p:nvPr/>
        </p:nvSpPr>
        <p:spPr>
          <a:xfrm>
            <a:off x="3659368" y="1521144"/>
            <a:ext cx="1452300" cy="66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Squada One"/>
                <a:ea typeface="Squada One"/>
                <a:cs typeface="Squada One"/>
                <a:sym typeface="Squada One"/>
              </a:rPr>
              <a:t>Low Income Status</a:t>
            </a:r>
            <a:endParaRPr b="0" i="0" sz="1600" u="none" cap="none" strike="noStrike">
              <a:solidFill>
                <a:schemeClr val="lt1"/>
              </a:solidFill>
              <a:latin typeface="Squada One"/>
              <a:ea typeface="Squada One"/>
              <a:cs typeface="Squada One"/>
              <a:sym typeface="Squada One"/>
            </a:endParaRPr>
          </a:p>
        </p:txBody>
      </p:sp>
      <p:sp>
        <p:nvSpPr>
          <p:cNvPr id="1074" name="Google Shape;1074;gd6cae22099_0_6"/>
          <p:cNvSpPr/>
          <p:nvPr/>
        </p:nvSpPr>
        <p:spPr>
          <a:xfrm>
            <a:off x="418300" y="984963"/>
            <a:ext cx="2644818" cy="173351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d6cae22099_0_6"/>
          <p:cNvSpPr/>
          <p:nvPr/>
        </p:nvSpPr>
        <p:spPr>
          <a:xfrm>
            <a:off x="663957" y="1148212"/>
            <a:ext cx="2153403" cy="1410628"/>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d6cae22099_0_6"/>
          <p:cNvSpPr/>
          <p:nvPr/>
        </p:nvSpPr>
        <p:spPr>
          <a:xfrm>
            <a:off x="663957" y="1148212"/>
            <a:ext cx="2153403" cy="1410628"/>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d6cae22099_0_6"/>
          <p:cNvSpPr/>
          <p:nvPr/>
        </p:nvSpPr>
        <p:spPr>
          <a:xfrm>
            <a:off x="663957" y="1144582"/>
            <a:ext cx="2153403" cy="1414259"/>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78" name="Google Shape;1078;gd6cae22099_0_6"/>
          <p:cNvCxnSpPr/>
          <p:nvPr/>
        </p:nvCxnSpPr>
        <p:spPr>
          <a:xfrm>
            <a:off x="1740771" y="2708968"/>
            <a:ext cx="0" cy="516600"/>
          </a:xfrm>
          <a:prstGeom prst="straightConnector1">
            <a:avLst/>
          </a:prstGeom>
          <a:noFill/>
          <a:ln cap="flat" cmpd="sng" w="19050">
            <a:solidFill>
              <a:schemeClr val="lt1"/>
            </a:solidFill>
            <a:prstDash val="solid"/>
            <a:round/>
            <a:headEnd len="sm" w="sm" type="none"/>
            <a:tailEnd len="med" w="med" type="diamond"/>
          </a:ln>
        </p:spPr>
      </p:cxnSp>
      <p:sp>
        <p:nvSpPr>
          <p:cNvPr id="1079" name="Google Shape;1079;gd6cae22099_0_6"/>
          <p:cNvSpPr txBox="1"/>
          <p:nvPr/>
        </p:nvSpPr>
        <p:spPr>
          <a:xfrm>
            <a:off x="1014543" y="1521132"/>
            <a:ext cx="1452300" cy="66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Squada One"/>
                <a:ea typeface="Squada One"/>
                <a:cs typeface="Squada One"/>
                <a:sym typeface="Squada One"/>
              </a:rPr>
              <a:t>Low Income Location</a:t>
            </a:r>
            <a:endParaRPr b="0" i="0" sz="1600" u="none" cap="none" strike="noStrike">
              <a:solidFill>
                <a:schemeClr val="lt1"/>
              </a:solidFill>
              <a:latin typeface="Squada One"/>
              <a:ea typeface="Squada One"/>
              <a:cs typeface="Squada One"/>
              <a:sym typeface="Squada One"/>
            </a:endParaRPr>
          </a:p>
        </p:txBody>
      </p:sp>
      <p:cxnSp>
        <p:nvCxnSpPr>
          <p:cNvPr id="1080" name="Google Shape;1080;gd6cae22099_0_6"/>
          <p:cNvCxnSpPr/>
          <p:nvPr/>
        </p:nvCxnSpPr>
        <p:spPr>
          <a:xfrm>
            <a:off x="1731496" y="3896068"/>
            <a:ext cx="900" cy="332400"/>
          </a:xfrm>
          <a:prstGeom prst="straightConnector1">
            <a:avLst/>
          </a:prstGeom>
          <a:noFill/>
          <a:ln cap="flat" cmpd="sng" w="19050">
            <a:solidFill>
              <a:schemeClr val="lt1"/>
            </a:solidFill>
            <a:prstDash val="solid"/>
            <a:round/>
            <a:headEnd len="sm" w="sm" type="none"/>
            <a:tailEnd len="med" w="med" type="diamond"/>
          </a:ln>
        </p:spPr>
      </p:cxnSp>
      <p:cxnSp>
        <p:nvCxnSpPr>
          <p:cNvPr id="1081" name="Google Shape;1081;gd6cae22099_0_6"/>
          <p:cNvCxnSpPr/>
          <p:nvPr/>
        </p:nvCxnSpPr>
        <p:spPr>
          <a:xfrm>
            <a:off x="4385146" y="3896068"/>
            <a:ext cx="900" cy="332400"/>
          </a:xfrm>
          <a:prstGeom prst="straightConnector1">
            <a:avLst/>
          </a:prstGeom>
          <a:noFill/>
          <a:ln cap="flat" cmpd="sng" w="19050">
            <a:solidFill>
              <a:schemeClr val="lt1"/>
            </a:solidFill>
            <a:prstDash val="solid"/>
            <a:round/>
            <a:headEnd len="sm" w="sm" type="none"/>
            <a:tailEnd len="med" w="med" type="diamond"/>
          </a:ln>
        </p:spPr>
      </p:cxnSp>
      <p:sp>
        <p:nvSpPr>
          <p:cNvPr id="1082" name="Google Shape;1082;gd6cae22099_0_6"/>
          <p:cNvSpPr txBox="1"/>
          <p:nvPr>
            <p:ph idx="4294967295" type="subTitle"/>
          </p:nvPr>
        </p:nvSpPr>
        <p:spPr>
          <a:xfrm>
            <a:off x="709975" y="4244175"/>
            <a:ext cx="2107500" cy="670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Covid Terms</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Test Statistics =-1.9</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sp>
        <p:nvSpPr>
          <p:cNvPr id="1083" name="Google Shape;1083;gd6cae22099_0_6"/>
          <p:cNvSpPr txBox="1"/>
          <p:nvPr>
            <p:ph idx="4294967295" type="subTitle"/>
          </p:nvPr>
        </p:nvSpPr>
        <p:spPr>
          <a:xfrm>
            <a:off x="3376700" y="4244175"/>
            <a:ext cx="2107500" cy="6705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Covid Terms</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ctr">
              <a:lnSpc>
                <a:spcPct val="115000"/>
              </a:lnSpc>
              <a:spcBef>
                <a:spcPts val="0"/>
              </a:spcBef>
              <a:spcAft>
                <a:spcPts val="0"/>
              </a:spcAft>
              <a:buClr>
                <a:schemeClr val="dk1"/>
              </a:buClr>
              <a:buSzPts val="11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Test Statistics =-5.12</a:t>
            </a:r>
            <a:endParaRPr b="0" i="0" sz="17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animEffect filter="fade" transition="in">
                                      <p:cBhvr>
                                        <p:cTn dur="1000"/>
                                        <p:tgtEl>
                                          <p:spTgt spid="10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animEffect filter="fade" transition="in">
                                      <p:cBhvr>
                                        <p:cTn dur="1000"/>
                                        <p:tgtEl>
                                          <p:spTgt spid="10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animEffect filter="fade" transition="in">
                                      <p:cBhvr>
                                        <p:cTn dur="1000"/>
                                        <p:tgtEl>
                                          <p:spTgt spid="10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d7127f8c33_0_4"/>
          <p:cNvSpPr txBox="1"/>
          <p:nvPr>
            <p:ph type="ctrTitle"/>
          </p:nvPr>
        </p:nvSpPr>
        <p:spPr>
          <a:xfrm>
            <a:off x="1242600" y="1851400"/>
            <a:ext cx="6658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Exploratory Data Analysis</a:t>
            </a:r>
            <a:endParaRPr/>
          </a:p>
        </p:txBody>
      </p:sp>
      <p:sp>
        <p:nvSpPr>
          <p:cNvPr id="1089" name="Google Shape;1089;gd7127f8c33_0_4"/>
          <p:cNvSpPr txBox="1"/>
          <p:nvPr/>
        </p:nvSpPr>
        <p:spPr>
          <a:xfrm>
            <a:off x="2040400" y="775775"/>
            <a:ext cx="612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090" name="Google Shape;1090;gd7127f8c33_0_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gd169aa1f6f_1_304"/>
          <p:cNvSpPr txBox="1"/>
          <p:nvPr>
            <p:ph type="ctrTitle"/>
          </p:nvPr>
        </p:nvSpPr>
        <p:spPr>
          <a:xfrm flipH="1">
            <a:off x="896875" y="308450"/>
            <a:ext cx="66570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K -Prototype Clustering</a:t>
            </a:r>
            <a:endParaRPr/>
          </a:p>
        </p:txBody>
      </p:sp>
      <p:sp>
        <p:nvSpPr>
          <p:cNvPr id="1096" name="Google Shape;1096;gd169aa1f6f_1_304"/>
          <p:cNvSpPr txBox="1"/>
          <p:nvPr>
            <p:ph idx="1" type="subTitle"/>
          </p:nvPr>
        </p:nvSpPr>
        <p:spPr>
          <a:xfrm>
            <a:off x="494625" y="1306000"/>
            <a:ext cx="4777500" cy="2980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Squada One"/>
              <a:buChar char="●"/>
            </a:pPr>
            <a:r>
              <a:rPr lang="en" sz="2100">
                <a:latin typeface="Squada One"/>
                <a:ea typeface="Squada One"/>
                <a:cs typeface="Squada One"/>
                <a:sym typeface="Squada One"/>
              </a:rPr>
              <a:t>Huang (1998) extensions of the well-known K-Means algorithm that is suitable for mixed data </a:t>
            </a:r>
            <a:endParaRPr sz="2100">
              <a:latin typeface="Squada One"/>
              <a:ea typeface="Squada One"/>
              <a:cs typeface="Squada One"/>
              <a:sym typeface="Squada One"/>
            </a:endParaRPr>
          </a:p>
          <a:p>
            <a:pPr indent="-342900" lvl="0" marL="457200" rtl="0" algn="l">
              <a:lnSpc>
                <a:spcPct val="100000"/>
              </a:lnSpc>
              <a:spcBef>
                <a:spcPts val="0"/>
              </a:spcBef>
              <a:spcAft>
                <a:spcPts val="0"/>
              </a:spcAft>
              <a:buSzPts val="1800"/>
              <a:buFont typeface="Squada One"/>
              <a:buChar char="●"/>
            </a:pPr>
            <a:r>
              <a:rPr lang="en" sz="2100">
                <a:latin typeface="Squada One"/>
                <a:ea typeface="Squada One"/>
                <a:cs typeface="Squada One"/>
                <a:sym typeface="Squada One"/>
              </a:rPr>
              <a:t>This clustering algorithm uncovers associations between individuals  </a:t>
            </a:r>
            <a:endParaRPr sz="2100">
              <a:latin typeface="Squada One"/>
              <a:ea typeface="Squada One"/>
              <a:cs typeface="Squada One"/>
              <a:sym typeface="Squada One"/>
            </a:endParaRPr>
          </a:p>
          <a:p>
            <a:pPr indent="-342900" lvl="0" marL="457200" rtl="0" algn="l">
              <a:lnSpc>
                <a:spcPct val="100000"/>
              </a:lnSpc>
              <a:spcBef>
                <a:spcPts val="0"/>
              </a:spcBef>
              <a:spcAft>
                <a:spcPts val="0"/>
              </a:spcAft>
              <a:buSzPts val="1800"/>
              <a:buFont typeface="Squada One"/>
              <a:buChar char="●"/>
            </a:pPr>
            <a:r>
              <a:rPr lang="en" sz="2100">
                <a:latin typeface="Squada One"/>
                <a:ea typeface="Squada One"/>
                <a:cs typeface="Squada One"/>
                <a:sym typeface="Squada One"/>
              </a:rPr>
              <a:t>K-Prototypes works by minimizing the within sum of squared error (WSSE)</a:t>
            </a:r>
            <a:endParaRPr sz="2100">
              <a:latin typeface="Squada One"/>
              <a:ea typeface="Squada One"/>
              <a:cs typeface="Squada One"/>
              <a:sym typeface="Squada One"/>
            </a:endParaRPr>
          </a:p>
          <a:p>
            <a:pPr indent="0" lvl="0" marL="0" rtl="0" algn="l">
              <a:lnSpc>
                <a:spcPct val="100000"/>
              </a:lnSpc>
              <a:spcBef>
                <a:spcPts val="0"/>
              </a:spcBef>
              <a:spcAft>
                <a:spcPts val="0"/>
              </a:spcAft>
              <a:buSzPts val="1200"/>
              <a:buNone/>
            </a:pPr>
            <a:r>
              <a:t/>
            </a:r>
            <a:endParaRPr sz="1700">
              <a:latin typeface="Squada One"/>
              <a:ea typeface="Squada One"/>
              <a:cs typeface="Squada One"/>
              <a:sym typeface="Squada One"/>
            </a:endParaRPr>
          </a:p>
        </p:txBody>
      </p:sp>
      <p:pic>
        <p:nvPicPr>
          <p:cNvPr id="1097" name="Google Shape;1097;gd169aa1f6f_1_304"/>
          <p:cNvPicPr preferRelativeResize="0"/>
          <p:nvPr/>
        </p:nvPicPr>
        <p:blipFill rotWithShape="1">
          <a:blip r:embed="rId3">
            <a:alphaModFix/>
          </a:blip>
          <a:srcRect b="0" l="0" r="0" t="0"/>
          <a:stretch/>
        </p:blipFill>
        <p:spPr>
          <a:xfrm>
            <a:off x="6055550" y="1019275"/>
            <a:ext cx="1908975" cy="1872750"/>
          </a:xfrm>
          <a:prstGeom prst="rect">
            <a:avLst/>
          </a:prstGeom>
          <a:noFill/>
          <a:ln>
            <a:noFill/>
          </a:ln>
        </p:spPr>
      </p:pic>
      <p:pic>
        <p:nvPicPr>
          <p:cNvPr id="1098" name="Google Shape;1098;gd169aa1f6f_1_304"/>
          <p:cNvPicPr preferRelativeResize="0"/>
          <p:nvPr/>
        </p:nvPicPr>
        <p:blipFill rotWithShape="1">
          <a:blip r:embed="rId4">
            <a:alphaModFix/>
          </a:blip>
          <a:srcRect b="0" l="0" r="0" t="0"/>
          <a:stretch/>
        </p:blipFill>
        <p:spPr>
          <a:xfrm>
            <a:off x="5326800" y="2797875"/>
            <a:ext cx="1517125" cy="1488325"/>
          </a:xfrm>
          <a:prstGeom prst="rect">
            <a:avLst/>
          </a:prstGeom>
          <a:noFill/>
          <a:ln>
            <a:noFill/>
          </a:ln>
        </p:spPr>
      </p:pic>
      <p:pic>
        <p:nvPicPr>
          <p:cNvPr id="1099" name="Google Shape;1099;gd169aa1f6f_1_304"/>
          <p:cNvPicPr preferRelativeResize="0"/>
          <p:nvPr/>
        </p:nvPicPr>
        <p:blipFill rotWithShape="1">
          <a:blip r:embed="rId5">
            <a:alphaModFix/>
          </a:blip>
          <a:srcRect b="0" l="0" r="0" t="0"/>
          <a:stretch/>
        </p:blipFill>
        <p:spPr>
          <a:xfrm>
            <a:off x="7036675" y="2619713"/>
            <a:ext cx="1880350" cy="1844647"/>
          </a:xfrm>
          <a:prstGeom prst="rect">
            <a:avLst/>
          </a:prstGeom>
          <a:noFill/>
          <a:ln>
            <a:noFill/>
          </a:ln>
        </p:spPr>
      </p:pic>
      <p:sp>
        <p:nvSpPr>
          <p:cNvPr id="1100" name="Google Shape;1100;gd169aa1f6f_1_304"/>
          <p:cNvSpPr txBox="1"/>
          <p:nvPr/>
        </p:nvSpPr>
        <p:spPr>
          <a:xfrm>
            <a:off x="6326488" y="1365825"/>
            <a:ext cx="136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2.0 &lt;GPA &lt;3.0</a:t>
            </a:r>
            <a:endParaRPr b="1" i="0" sz="1400" u="none" cap="none" strike="noStrike">
              <a:solidFill>
                <a:srgbClr val="FFFFFF"/>
              </a:solidFill>
              <a:latin typeface="Roboto Condensed"/>
              <a:ea typeface="Roboto Condensed"/>
              <a:cs typeface="Roboto Condensed"/>
              <a:sym typeface="Roboto Condensed"/>
            </a:endParaRPr>
          </a:p>
        </p:txBody>
      </p:sp>
      <p:sp>
        <p:nvSpPr>
          <p:cNvPr id="1101" name="Google Shape;1101;gd169aa1f6f_1_304"/>
          <p:cNvSpPr txBox="1"/>
          <p:nvPr/>
        </p:nvSpPr>
        <p:spPr>
          <a:xfrm>
            <a:off x="5553000" y="2981825"/>
            <a:ext cx="106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GPA &lt; 2.0</a:t>
            </a:r>
            <a:endParaRPr b="1" i="0" sz="1400" u="none" cap="none" strike="noStrike">
              <a:solidFill>
                <a:srgbClr val="FFFFFF"/>
              </a:solidFill>
              <a:latin typeface="Roboto Condensed"/>
              <a:ea typeface="Roboto Condensed"/>
              <a:cs typeface="Roboto Condensed"/>
              <a:sym typeface="Roboto Condensed"/>
            </a:endParaRPr>
          </a:p>
        </p:txBody>
      </p:sp>
      <p:sp>
        <p:nvSpPr>
          <p:cNvPr id="1102" name="Google Shape;1102;gd169aa1f6f_1_304"/>
          <p:cNvSpPr txBox="1"/>
          <p:nvPr/>
        </p:nvSpPr>
        <p:spPr>
          <a:xfrm>
            <a:off x="7438950" y="2949650"/>
            <a:ext cx="136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GPA &gt; 3.0</a:t>
            </a:r>
            <a:endParaRPr b="1" i="0" sz="1400" u="none" cap="none" strike="noStrike">
              <a:solidFill>
                <a:srgbClr val="FFFFFF"/>
              </a:solidFill>
              <a:latin typeface="Roboto Condensed"/>
              <a:ea typeface="Roboto Condensed"/>
              <a:cs typeface="Roboto Condensed"/>
              <a:sym typeface="Roboto Condensed"/>
            </a:endParaRPr>
          </a:p>
        </p:txBody>
      </p:sp>
      <p:sp>
        <p:nvSpPr>
          <p:cNvPr id="1103" name="Google Shape;1103;gd169aa1f6f_1_304"/>
          <p:cNvSpPr txBox="1"/>
          <p:nvPr/>
        </p:nvSpPr>
        <p:spPr>
          <a:xfrm>
            <a:off x="7288950" y="3281325"/>
            <a:ext cx="151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Drop Courses = 0</a:t>
            </a:r>
            <a:endParaRPr b="1" i="0" sz="1400" u="none" cap="none" strike="noStrike">
              <a:solidFill>
                <a:srgbClr val="FFFFFF"/>
              </a:solidFill>
              <a:latin typeface="Roboto Condensed"/>
              <a:ea typeface="Roboto Condensed"/>
              <a:cs typeface="Roboto Condensed"/>
              <a:sym typeface="Roboto Condensed"/>
            </a:endParaRPr>
          </a:p>
        </p:txBody>
      </p:sp>
      <p:sp>
        <p:nvSpPr>
          <p:cNvPr id="1104" name="Google Shape;1104;gd169aa1f6f_1_304"/>
          <p:cNvSpPr txBox="1"/>
          <p:nvPr/>
        </p:nvSpPr>
        <p:spPr>
          <a:xfrm>
            <a:off x="5431550" y="3281325"/>
            <a:ext cx="144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Drop Courses &gt; 3</a:t>
            </a:r>
            <a:endParaRPr b="1" i="0" sz="1400" u="none" cap="none" strike="noStrike">
              <a:solidFill>
                <a:srgbClr val="FFFFFF"/>
              </a:solidFill>
              <a:latin typeface="Roboto Condensed"/>
              <a:ea typeface="Roboto Condensed"/>
              <a:cs typeface="Roboto Condensed"/>
              <a:sym typeface="Roboto Condensed"/>
            </a:endParaRPr>
          </a:p>
        </p:txBody>
      </p:sp>
      <p:sp>
        <p:nvSpPr>
          <p:cNvPr id="1105" name="Google Shape;1105;gd169aa1f6f_1_304"/>
          <p:cNvSpPr txBox="1"/>
          <p:nvPr/>
        </p:nvSpPr>
        <p:spPr>
          <a:xfrm>
            <a:off x="6219977" y="1708475"/>
            <a:ext cx="16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Drop Courses =1,2,3</a:t>
            </a:r>
            <a:endParaRPr b="1" i="0" sz="1400" u="none" cap="none" strike="noStrike">
              <a:solidFill>
                <a:srgbClr val="FFFFFF"/>
              </a:solidFill>
              <a:latin typeface="Roboto Condensed"/>
              <a:ea typeface="Roboto Condensed"/>
              <a:cs typeface="Roboto Condensed"/>
              <a:sym typeface="Roboto Condensed"/>
            </a:endParaRPr>
          </a:p>
        </p:txBody>
      </p:sp>
      <p:sp>
        <p:nvSpPr>
          <p:cNvPr id="1106" name="Google Shape;1106;gd169aa1f6f_1_304"/>
          <p:cNvSpPr txBox="1"/>
          <p:nvPr/>
        </p:nvSpPr>
        <p:spPr>
          <a:xfrm>
            <a:off x="7368902" y="3606275"/>
            <a:ext cx="121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Female  = 70%</a:t>
            </a:r>
            <a:endParaRPr b="1" i="0" sz="1400" u="none" cap="none" strike="noStrike">
              <a:solidFill>
                <a:srgbClr val="FFFFFF"/>
              </a:solidFill>
              <a:latin typeface="Roboto Condensed"/>
              <a:ea typeface="Roboto Condensed"/>
              <a:cs typeface="Roboto Condensed"/>
              <a:sym typeface="Roboto Condensed"/>
            </a:endParaRPr>
          </a:p>
        </p:txBody>
      </p:sp>
      <p:sp>
        <p:nvSpPr>
          <p:cNvPr id="1107" name="Google Shape;1107;gd169aa1f6f_1_304"/>
          <p:cNvSpPr txBox="1"/>
          <p:nvPr/>
        </p:nvSpPr>
        <p:spPr>
          <a:xfrm>
            <a:off x="5431550" y="3544625"/>
            <a:ext cx="144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Female  = 10%</a:t>
            </a:r>
            <a:endParaRPr b="1" i="0" sz="1400" u="none" cap="none" strike="noStrike">
              <a:solidFill>
                <a:srgbClr val="FFFFFF"/>
              </a:solidFill>
              <a:latin typeface="Roboto Condensed"/>
              <a:ea typeface="Roboto Condensed"/>
              <a:cs typeface="Roboto Condensed"/>
              <a:sym typeface="Roboto Condensed"/>
            </a:endParaRPr>
          </a:p>
        </p:txBody>
      </p:sp>
      <p:sp>
        <p:nvSpPr>
          <p:cNvPr id="1108" name="Google Shape;1108;gd169aa1f6f_1_304"/>
          <p:cNvSpPr txBox="1"/>
          <p:nvPr/>
        </p:nvSpPr>
        <p:spPr>
          <a:xfrm>
            <a:off x="6402102" y="2081850"/>
            <a:ext cx="121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Female  = 20%</a:t>
            </a:r>
            <a:endParaRPr b="1" i="0" sz="1400" u="none" cap="none" strike="noStrike">
              <a:solidFill>
                <a:srgbClr val="FFFFFF"/>
              </a:solidFill>
              <a:latin typeface="Roboto Condensed"/>
              <a:ea typeface="Roboto Condensed"/>
              <a:cs typeface="Roboto Condensed"/>
              <a:sym typeface="Roboto Condensed"/>
            </a:endParaRPr>
          </a:p>
        </p:txBody>
      </p:sp>
      <p:sp>
        <p:nvSpPr>
          <p:cNvPr id="1109" name="Google Shape;1109;gd169aa1f6f_1_3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1" st="1"/>
                                            </p:txEl>
                                          </p:spTgt>
                                        </p:tgtEl>
                                        <p:attrNameLst>
                                          <p:attrName>style.visibility</p:attrName>
                                        </p:attrNameLst>
                                      </p:cBhvr>
                                      <p:to>
                                        <p:strVal val="visible"/>
                                      </p:to>
                                    </p:set>
                                    <p:animEffect filter="fade" transition="in">
                                      <p:cBhvr>
                                        <p:cTn dur="1000"/>
                                        <p:tgtEl>
                                          <p:spTgt spid="10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2" st="2"/>
                                            </p:txEl>
                                          </p:spTgt>
                                        </p:tgtEl>
                                        <p:attrNameLst>
                                          <p:attrName>style.visibility</p:attrName>
                                        </p:attrNameLst>
                                      </p:cBhvr>
                                      <p:to>
                                        <p:strVal val="visible"/>
                                      </p:to>
                                    </p:set>
                                    <p:animEffect filter="fade" transition="in">
                                      <p:cBhvr>
                                        <p:cTn dur="1000"/>
                                        <p:tgtEl>
                                          <p:spTgt spid="10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3" st="3"/>
                                            </p:txEl>
                                          </p:spTgt>
                                        </p:tgtEl>
                                        <p:attrNameLst>
                                          <p:attrName>style.visibility</p:attrName>
                                        </p:attrNameLst>
                                      </p:cBhvr>
                                      <p:to>
                                        <p:strVal val="visible"/>
                                      </p:to>
                                    </p:set>
                                    <p:animEffect filter="fade" transition="in">
                                      <p:cBhvr>
                                        <p:cTn dur="1000"/>
                                        <p:tgtEl>
                                          <p:spTgt spid="10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d169aa1f6f_1_279"/>
          <p:cNvSpPr txBox="1"/>
          <p:nvPr/>
        </p:nvSpPr>
        <p:spPr>
          <a:xfrm>
            <a:off x="6636575" y="1876963"/>
            <a:ext cx="2791800" cy="1786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Clusters 6,1,5 : have higher % of Non-Success</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00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Clusters 4,2,3: have higher % of Success</a:t>
            </a:r>
            <a:endParaRPr b="1" i="0" sz="18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1115" name="Google Shape;1115;gd169aa1f6f_1_279"/>
          <p:cNvSpPr txBox="1"/>
          <p:nvPr>
            <p:ph type="ctrTitle"/>
          </p:nvPr>
        </p:nvSpPr>
        <p:spPr>
          <a:xfrm flipH="1">
            <a:off x="228600" y="-77450"/>
            <a:ext cx="86868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Clustering Outputs</a:t>
            </a:r>
            <a:endParaRPr/>
          </a:p>
        </p:txBody>
      </p:sp>
      <p:pic>
        <p:nvPicPr>
          <p:cNvPr id="1116" name="Google Shape;1116;gd169aa1f6f_1_279"/>
          <p:cNvPicPr preferRelativeResize="0"/>
          <p:nvPr/>
        </p:nvPicPr>
        <p:blipFill rotWithShape="1">
          <a:blip r:embed="rId3">
            <a:alphaModFix/>
          </a:blip>
          <a:srcRect b="0" l="0" r="0" t="0"/>
          <a:stretch/>
        </p:blipFill>
        <p:spPr>
          <a:xfrm>
            <a:off x="111275" y="734975"/>
            <a:ext cx="6960976" cy="3913951"/>
          </a:xfrm>
          <a:prstGeom prst="rect">
            <a:avLst/>
          </a:prstGeom>
          <a:noFill/>
          <a:ln>
            <a:noFill/>
          </a:ln>
        </p:spPr>
      </p:pic>
      <p:sp>
        <p:nvSpPr>
          <p:cNvPr id="1117" name="Google Shape;1117;gd169aa1f6f_1_2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d71bba1f91_1_609"/>
          <p:cNvSpPr txBox="1"/>
          <p:nvPr>
            <p:ph type="ctrTitle"/>
          </p:nvPr>
        </p:nvSpPr>
        <p:spPr>
          <a:xfrm flipH="1">
            <a:off x="-611000" y="-102175"/>
            <a:ext cx="86868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Clustering Outputs</a:t>
            </a:r>
            <a:endParaRPr/>
          </a:p>
        </p:txBody>
      </p:sp>
      <p:pic>
        <p:nvPicPr>
          <p:cNvPr id="1123" name="Google Shape;1123;gd71bba1f91_1_609"/>
          <p:cNvPicPr preferRelativeResize="0"/>
          <p:nvPr/>
        </p:nvPicPr>
        <p:blipFill rotWithShape="1">
          <a:blip r:embed="rId3">
            <a:alphaModFix/>
          </a:blip>
          <a:srcRect b="0" l="0" r="0" t="0"/>
          <a:stretch/>
        </p:blipFill>
        <p:spPr>
          <a:xfrm>
            <a:off x="0" y="630150"/>
            <a:ext cx="7037673" cy="4043501"/>
          </a:xfrm>
          <a:prstGeom prst="rect">
            <a:avLst/>
          </a:prstGeom>
          <a:noFill/>
          <a:ln>
            <a:noFill/>
          </a:ln>
        </p:spPr>
      </p:pic>
      <p:sp>
        <p:nvSpPr>
          <p:cNvPr id="1124" name="Google Shape;1124;gd71bba1f91_1_609"/>
          <p:cNvSpPr txBox="1"/>
          <p:nvPr/>
        </p:nvSpPr>
        <p:spPr>
          <a:xfrm>
            <a:off x="6918300" y="1858000"/>
            <a:ext cx="2225700" cy="13584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lt1"/>
              </a:buClr>
              <a:buSzPts val="1500"/>
              <a:buFont typeface="Roboto Condensed"/>
              <a:buChar char="●"/>
            </a:pPr>
            <a:r>
              <a:rPr b="1" i="0" lang="en" sz="1500" u="none" cap="none" strike="noStrike">
                <a:solidFill>
                  <a:schemeClr val="lt1"/>
                </a:solidFill>
                <a:latin typeface="Roboto Condensed"/>
                <a:ea typeface="Roboto Condensed"/>
                <a:cs typeface="Roboto Condensed"/>
                <a:sym typeface="Roboto Condensed"/>
              </a:rPr>
              <a:t>Clusters 6, 1: lower GPA, on avg.</a:t>
            </a:r>
            <a:endParaRPr b="1" i="0" sz="1500" u="none" cap="none" strike="noStrike">
              <a:solidFill>
                <a:schemeClr val="lt1"/>
              </a:solidFill>
              <a:latin typeface="Roboto Condensed"/>
              <a:ea typeface="Roboto Condensed"/>
              <a:cs typeface="Roboto Condensed"/>
              <a:sym typeface="Roboto Condensed"/>
            </a:endParaRPr>
          </a:p>
          <a:p>
            <a:pPr indent="-323850" lvl="0" marL="457200" marR="0" rtl="0" algn="l">
              <a:lnSpc>
                <a:spcPct val="100000"/>
              </a:lnSpc>
              <a:spcBef>
                <a:spcPts val="0"/>
              </a:spcBef>
              <a:spcAft>
                <a:spcPts val="0"/>
              </a:spcAft>
              <a:buClr>
                <a:schemeClr val="lt1"/>
              </a:buClr>
              <a:buSzPts val="1500"/>
              <a:buFont typeface="Roboto Condensed"/>
              <a:buChar char="●"/>
            </a:pPr>
            <a:r>
              <a:rPr b="1" i="0" lang="en" sz="1500" u="none" cap="none" strike="noStrike">
                <a:solidFill>
                  <a:schemeClr val="lt1"/>
                </a:solidFill>
                <a:latin typeface="Roboto Condensed"/>
                <a:ea typeface="Roboto Condensed"/>
                <a:cs typeface="Roboto Condensed"/>
                <a:sym typeface="Roboto Condensed"/>
              </a:rPr>
              <a:t>Clusters 4, 2: higher GPA, on avg.</a:t>
            </a:r>
            <a:endParaRPr b="1" i="0" sz="15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1125" name="Google Shape;1125;gd71bba1f91_1_60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gd39bcb2f2a_1_293"/>
          <p:cNvSpPr txBox="1"/>
          <p:nvPr/>
        </p:nvSpPr>
        <p:spPr>
          <a:xfrm>
            <a:off x="6577225" y="1745725"/>
            <a:ext cx="2532900" cy="2401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lt1"/>
              </a:buClr>
              <a:buSzPts val="1300"/>
              <a:buFont typeface="Roboto Condensed"/>
              <a:buChar char="●"/>
            </a:pPr>
            <a:r>
              <a:rPr b="1" i="0" lang="en" sz="1300" u="none" cap="none" strike="noStrike">
                <a:solidFill>
                  <a:schemeClr val="lt1"/>
                </a:solidFill>
                <a:latin typeface="Roboto Condensed"/>
                <a:ea typeface="Roboto Condensed"/>
                <a:cs typeface="Roboto Condensed"/>
                <a:sym typeface="Roboto Condensed"/>
              </a:rPr>
              <a:t>Cluster 6 has a higher percent of Hispanic students (58.034%) than population percentage (50.88%)</a:t>
            </a:r>
            <a:endParaRPr b="1" i="0" sz="1300" u="none" cap="none" strike="noStrike">
              <a:solidFill>
                <a:schemeClr val="lt1"/>
              </a:solidFill>
              <a:latin typeface="Roboto Condensed"/>
              <a:ea typeface="Roboto Condensed"/>
              <a:cs typeface="Roboto Condensed"/>
              <a:sym typeface="Roboto Condensed"/>
            </a:endParaRPr>
          </a:p>
          <a:p>
            <a:pPr indent="-311150" lvl="0" marL="457200" marR="0" rtl="0" algn="l">
              <a:lnSpc>
                <a:spcPct val="100000"/>
              </a:lnSpc>
              <a:spcBef>
                <a:spcPts val="0"/>
              </a:spcBef>
              <a:spcAft>
                <a:spcPts val="0"/>
              </a:spcAft>
              <a:buClr>
                <a:schemeClr val="lt1"/>
              </a:buClr>
              <a:buSzPts val="1300"/>
              <a:buFont typeface="Roboto Condensed"/>
              <a:buChar char="●"/>
            </a:pPr>
            <a:r>
              <a:rPr b="1" i="0" lang="en" sz="1300" u="none" cap="none" strike="noStrike">
                <a:solidFill>
                  <a:schemeClr val="lt1"/>
                </a:solidFill>
                <a:latin typeface="Roboto Condensed"/>
                <a:ea typeface="Roboto Condensed"/>
                <a:cs typeface="Roboto Condensed"/>
                <a:sym typeface="Roboto Condensed"/>
              </a:rPr>
              <a:t>Cluster 4 has a lower percent of Hispanic students (42.60%%) than population percentage (50.88%)</a:t>
            </a:r>
            <a:endParaRPr b="1" i="0" sz="13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p:txBody>
      </p:sp>
      <p:sp>
        <p:nvSpPr>
          <p:cNvPr id="1131" name="Google Shape;1131;gd39bcb2f2a_1_293"/>
          <p:cNvSpPr txBox="1"/>
          <p:nvPr>
            <p:ph type="ctrTitle"/>
          </p:nvPr>
        </p:nvSpPr>
        <p:spPr>
          <a:xfrm flipH="1">
            <a:off x="2253500" y="-151825"/>
            <a:ext cx="55131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Ethnicity and Student Success</a:t>
            </a:r>
            <a:endParaRPr/>
          </a:p>
        </p:txBody>
      </p:sp>
      <p:sp>
        <p:nvSpPr>
          <p:cNvPr id="1132" name="Google Shape;1132;gd39bcb2f2a_1_29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33" name="Google Shape;1133;gd39bcb2f2a_1_293"/>
          <p:cNvPicPr preferRelativeResize="0"/>
          <p:nvPr/>
        </p:nvPicPr>
        <p:blipFill rotWithShape="1">
          <a:blip r:embed="rId3">
            <a:alphaModFix/>
          </a:blip>
          <a:srcRect b="0" l="0" r="0" t="0"/>
          <a:stretch/>
        </p:blipFill>
        <p:spPr>
          <a:xfrm>
            <a:off x="0" y="882750"/>
            <a:ext cx="6709827" cy="3772750"/>
          </a:xfrm>
          <a:prstGeom prst="rect">
            <a:avLst/>
          </a:prstGeom>
          <a:noFill/>
          <a:ln>
            <a:noFill/>
          </a:ln>
        </p:spPr>
      </p:pic>
      <p:sp>
        <p:nvSpPr>
          <p:cNvPr id="1134" name="Google Shape;1134;gd39bcb2f2a_1_293"/>
          <p:cNvSpPr/>
          <p:nvPr/>
        </p:nvSpPr>
        <p:spPr>
          <a:xfrm>
            <a:off x="5691313" y="1486700"/>
            <a:ext cx="280500" cy="2184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135" name="Google Shape;1135;gd39bcb2f2a_1_293"/>
          <p:cNvSpPr/>
          <p:nvPr/>
        </p:nvSpPr>
        <p:spPr>
          <a:xfrm rot="-2122425">
            <a:off x="3115961" y="3247807"/>
            <a:ext cx="280356" cy="218419"/>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136" name="Google Shape;1136;gd39bcb2f2a_1_293"/>
          <p:cNvSpPr/>
          <p:nvPr/>
        </p:nvSpPr>
        <p:spPr>
          <a:xfrm>
            <a:off x="6013063" y="3445300"/>
            <a:ext cx="280500" cy="2184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gd169aa1f6f_1_296"/>
          <p:cNvSpPr txBox="1"/>
          <p:nvPr>
            <p:ph type="ctrTitle"/>
          </p:nvPr>
        </p:nvSpPr>
        <p:spPr>
          <a:xfrm flipH="1">
            <a:off x="-126900" y="60075"/>
            <a:ext cx="92709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Should we use the 80% Threshold or 100% Threshold?</a:t>
            </a:r>
            <a:endParaRPr/>
          </a:p>
        </p:txBody>
      </p:sp>
      <p:pic>
        <p:nvPicPr>
          <p:cNvPr id="1142" name="Google Shape;1142;gd169aa1f6f_1_296"/>
          <p:cNvPicPr preferRelativeResize="0"/>
          <p:nvPr/>
        </p:nvPicPr>
        <p:blipFill rotWithShape="1">
          <a:blip r:embed="rId3">
            <a:alphaModFix/>
          </a:blip>
          <a:srcRect b="0" l="0" r="0" t="0"/>
          <a:stretch/>
        </p:blipFill>
        <p:spPr>
          <a:xfrm>
            <a:off x="42325" y="806775"/>
            <a:ext cx="6749102" cy="3796351"/>
          </a:xfrm>
          <a:prstGeom prst="rect">
            <a:avLst/>
          </a:prstGeom>
          <a:noFill/>
          <a:ln>
            <a:noFill/>
          </a:ln>
        </p:spPr>
      </p:pic>
      <p:sp>
        <p:nvSpPr>
          <p:cNvPr id="1143" name="Google Shape;1143;gd169aa1f6f_1_296"/>
          <p:cNvSpPr txBox="1"/>
          <p:nvPr/>
        </p:nvSpPr>
        <p:spPr>
          <a:xfrm>
            <a:off x="6683950" y="866400"/>
            <a:ext cx="2350800" cy="341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600" u="sng" cap="none" strike="noStrike">
                <a:solidFill>
                  <a:schemeClr val="lt1"/>
                </a:solidFill>
                <a:latin typeface="Roboto Condensed"/>
                <a:ea typeface="Roboto Condensed"/>
                <a:cs typeface="Roboto Condensed"/>
                <a:sym typeface="Roboto Condensed"/>
              </a:rPr>
              <a:t>Takeaways</a:t>
            </a:r>
            <a:endParaRPr b="1" i="0" sz="1600" u="sng"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chemeClr val="lt1"/>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Clusters 4 and 2 (higher success clusters) have </a:t>
            </a:r>
            <a:endParaRPr b="1" i="0" sz="14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highest density  nearby 100% units completed</a:t>
            </a:r>
            <a:endParaRPr b="1" i="0" sz="14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Clusters 6 (lowest success clusters)</a:t>
            </a:r>
            <a:endParaRPr b="1" i="0" sz="14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save density near zero and Cluster 1 is a mix</a:t>
            </a:r>
            <a:endParaRPr b="1" i="0" sz="1400" u="none" cap="none" strike="noStrike">
              <a:solidFill>
                <a:schemeClr val="lt1"/>
              </a:solidFill>
              <a:latin typeface="Roboto Condensed"/>
              <a:ea typeface="Roboto Condensed"/>
              <a:cs typeface="Roboto Condensed"/>
              <a:sym typeface="Roboto Condensed"/>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a:p>
            <a:pPr indent="-317500" lvl="0" marL="457200" marR="0" rtl="0" algn="l">
              <a:lnSpc>
                <a:spcPct val="100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The 100% threshold is too stringent allowing no room for error</a:t>
            </a:r>
            <a:endParaRPr b="1" i="0" sz="14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Roboto Condensed"/>
              <a:ea typeface="Roboto Condensed"/>
              <a:cs typeface="Roboto Condensed"/>
              <a:sym typeface="Roboto Condensed"/>
            </a:endParaRPr>
          </a:p>
        </p:txBody>
      </p:sp>
      <p:sp>
        <p:nvSpPr>
          <p:cNvPr id="1144" name="Google Shape;1144;gd169aa1f6f_1_2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d71bba1f91_1_625"/>
          <p:cNvSpPr/>
          <p:nvPr/>
        </p:nvSpPr>
        <p:spPr>
          <a:xfrm>
            <a:off x="3247580" y="1889638"/>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d71bba1f91_1_625"/>
          <p:cNvSpPr/>
          <p:nvPr/>
        </p:nvSpPr>
        <p:spPr>
          <a:xfrm>
            <a:off x="3349327"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d71bba1f91_1_625"/>
          <p:cNvSpPr/>
          <p:nvPr/>
        </p:nvSpPr>
        <p:spPr>
          <a:xfrm>
            <a:off x="3349327"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d71bba1f91_1_625"/>
          <p:cNvSpPr/>
          <p:nvPr/>
        </p:nvSpPr>
        <p:spPr>
          <a:xfrm>
            <a:off x="3349327" y="1976908"/>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d71bba1f91_1_625"/>
          <p:cNvSpPr/>
          <p:nvPr/>
        </p:nvSpPr>
        <p:spPr>
          <a:xfrm>
            <a:off x="4714005" y="1889638"/>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d71bba1f91_1_625"/>
          <p:cNvSpPr/>
          <p:nvPr/>
        </p:nvSpPr>
        <p:spPr>
          <a:xfrm>
            <a:off x="4815752"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d71bba1f91_1_625"/>
          <p:cNvSpPr/>
          <p:nvPr/>
        </p:nvSpPr>
        <p:spPr>
          <a:xfrm>
            <a:off x="4815752"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d71bba1f91_1_625"/>
          <p:cNvSpPr/>
          <p:nvPr/>
        </p:nvSpPr>
        <p:spPr>
          <a:xfrm>
            <a:off x="4815752" y="1976908"/>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d71bba1f91_1_625"/>
          <p:cNvSpPr/>
          <p:nvPr/>
        </p:nvSpPr>
        <p:spPr>
          <a:xfrm>
            <a:off x="6180430" y="1889638"/>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d71bba1f91_1_625"/>
          <p:cNvSpPr/>
          <p:nvPr/>
        </p:nvSpPr>
        <p:spPr>
          <a:xfrm>
            <a:off x="6282177"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d71bba1f91_1_625"/>
          <p:cNvSpPr/>
          <p:nvPr/>
        </p:nvSpPr>
        <p:spPr>
          <a:xfrm>
            <a:off x="6282177" y="1978893"/>
            <a:ext cx="891903"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d71bba1f91_1_625"/>
          <p:cNvSpPr/>
          <p:nvPr/>
        </p:nvSpPr>
        <p:spPr>
          <a:xfrm>
            <a:off x="6282177" y="1976908"/>
            <a:ext cx="891903"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d71bba1f91_1_625"/>
          <p:cNvSpPr/>
          <p:nvPr/>
        </p:nvSpPr>
        <p:spPr>
          <a:xfrm>
            <a:off x="1781155" y="1889638"/>
            <a:ext cx="1095440" cy="947759"/>
          </a:xfrm>
          <a:custGeom>
            <a:rect b="b" l="l" r="r" t="t"/>
            <a:pathLst>
              <a:path extrusionOk="0" h="27692" w="32007">
                <a:moveTo>
                  <a:pt x="8016" y="0"/>
                </a:moveTo>
                <a:lnTo>
                  <a:pt x="0" y="13846"/>
                </a:lnTo>
                <a:lnTo>
                  <a:pt x="8016" y="27692"/>
                </a:lnTo>
                <a:lnTo>
                  <a:pt x="23990" y="27692"/>
                </a:lnTo>
                <a:lnTo>
                  <a:pt x="32006" y="13846"/>
                </a:lnTo>
                <a:lnTo>
                  <a:pt x="23990" y="0"/>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d71bba1f91_1_625"/>
          <p:cNvSpPr/>
          <p:nvPr/>
        </p:nvSpPr>
        <p:spPr>
          <a:xfrm>
            <a:off x="1882902" y="1978893"/>
            <a:ext cx="891904"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d71bba1f91_1_625"/>
          <p:cNvSpPr/>
          <p:nvPr/>
        </p:nvSpPr>
        <p:spPr>
          <a:xfrm>
            <a:off x="1882902" y="1978893"/>
            <a:ext cx="891904" cy="771226"/>
          </a:xfrm>
          <a:custGeom>
            <a:rect b="b" l="l" r="r" t="t"/>
            <a:pathLst>
              <a:path extrusionOk="0" h="22534" w="26060">
                <a:moveTo>
                  <a:pt x="6501" y="1"/>
                </a:moveTo>
                <a:lnTo>
                  <a:pt x="1" y="11238"/>
                </a:lnTo>
                <a:lnTo>
                  <a:pt x="6501" y="22533"/>
                </a:lnTo>
                <a:lnTo>
                  <a:pt x="19501" y="22533"/>
                </a:lnTo>
                <a:lnTo>
                  <a:pt x="26060" y="11238"/>
                </a:lnTo>
                <a:lnTo>
                  <a:pt x="19501"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d71bba1f91_1_625"/>
          <p:cNvSpPr/>
          <p:nvPr/>
        </p:nvSpPr>
        <p:spPr>
          <a:xfrm>
            <a:off x="1882902" y="1976908"/>
            <a:ext cx="891904" cy="773211"/>
          </a:xfrm>
          <a:custGeom>
            <a:rect b="b" l="l" r="r" t="t"/>
            <a:pathLst>
              <a:path extrusionOk="0" h="22592" w="26060">
                <a:moveTo>
                  <a:pt x="18160" y="2420"/>
                </a:moveTo>
                <a:lnTo>
                  <a:pt x="23262" y="11296"/>
                </a:lnTo>
                <a:lnTo>
                  <a:pt x="18160" y="20157"/>
                </a:lnTo>
                <a:lnTo>
                  <a:pt x="7900" y="20157"/>
                </a:lnTo>
                <a:lnTo>
                  <a:pt x="2799" y="11296"/>
                </a:lnTo>
                <a:lnTo>
                  <a:pt x="7900" y="2420"/>
                </a:lnTo>
                <a:close/>
                <a:moveTo>
                  <a:pt x="6501" y="1"/>
                </a:moveTo>
                <a:lnTo>
                  <a:pt x="1" y="11296"/>
                </a:lnTo>
                <a:lnTo>
                  <a:pt x="6501" y="22591"/>
                </a:lnTo>
                <a:lnTo>
                  <a:pt x="19560" y="22591"/>
                </a:lnTo>
                <a:lnTo>
                  <a:pt x="26060" y="11296"/>
                </a:lnTo>
                <a:lnTo>
                  <a:pt x="19560" y="1"/>
                </a:lnTo>
                <a:close/>
              </a:path>
            </a:pathLst>
          </a:custGeom>
          <a:gradFill>
            <a:gsLst>
              <a:gs pos="0">
                <a:srgbClr val="FFFFFF">
                  <a:alpha val="20784"/>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d71bba1f91_1_625"/>
          <p:cNvSpPr txBox="1"/>
          <p:nvPr>
            <p:ph type="title"/>
          </p:nvPr>
        </p:nvSpPr>
        <p:spPr>
          <a:xfrm>
            <a:off x="457200" y="453668"/>
            <a:ext cx="822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Advantages of Clustering</a:t>
            </a:r>
            <a:endParaRPr/>
          </a:p>
        </p:txBody>
      </p:sp>
      <p:sp>
        <p:nvSpPr>
          <p:cNvPr id="1166" name="Google Shape;1166;gd71bba1f91_1_625"/>
          <p:cNvSpPr txBox="1"/>
          <p:nvPr>
            <p:ph idx="1" type="subTitle"/>
          </p:nvPr>
        </p:nvSpPr>
        <p:spPr>
          <a:xfrm>
            <a:off x="1680900" y="3210258"/>
            <a:ext cx="1381200" cy="8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Handles correlated covariates</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167" name="Google Shape;1167;gd71bba1f91_1_625"/>
          <p:cNvSpPr txBox="1"/>
          <p:nvPr>
            <p:ph idx="2" type="subTitle"/>
          </p:nvPr>
        </p:nvSpPr>
        <p:spPr>
          <a:xfrm>
            <a:off x="3147300" y="3199758"/>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Uncovers hidden patterns</a:t>
            </a:r>
            <a:endParaRPr/>
          </a:p>
        </p:txBody>
      </p:sp>
      <p:sp>
        <p:nvSpPr>
          <p:cNvPr id="1168" name="Google Shape;1168;gd71bba1f91_1_625"/>
          <p:cNvSpPr txBox="1"/>
          <p:nvPr>
            <p:ph idx="3" type="subTitle"/>
          </p:nvPr>
        </p:nvSpPr>
        <p:spPr>
          <a:xfrm>
            <a:off x="4613700" y="3196933"/>
            <a:ext cx="13812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No parametric assumptions needed</a:t>
            </a:r>
            <a:endParaRPr/>
          </a:p>
        </p:txBody>
      </p:sp>
      <p:sp>
        <p:nvSpPr>
          <p:cNvPr id="1169" name="Google Shape;1169;gd71bba1f91_1_625"/>
          <p:cNvSpPr txBox="1"/>
          <p:nvPr>
            <p:ph idx="4" type="subTitle"/>
          </p:nvPr>
        </p:nvSpPr>
        <p:spPr>
          <a:xfrm>
            <a:off x="6066000" y="3215395"/>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Can handle missing or sparse data</a:t>
            </a:r>
            <a:endParaRPr/>
          </a:p>
        </p:txBody>
      </p:sp>
      <p:sp>
        <p:nvSpPr>
          <p:cNvPr id="1170" name="Google Shape;1170;gd71bba1f91_1_625"/>
          <p:cNvSpPr txBox="1"/>
          <p:nvPr/>
        </p:nvSpPr>
        <p:spPr>
          <a:xfrm>
            <a:off x="1936500" y="2075438"/>
            <a:ext cx="784800" cy="51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Squada One"/>
                <a:ea typeface="Squada One"/>
                <a:cs typeface="Squada One"/>
                <a:sym typeface="Squada One"/>
              </a:rPr>
              <a:t>P</a:t>
            </a:r>
            <a:endParaRPr b="0" i="0" sz="2400" u="none" cap="none" strike="noStrike">
              <a:solidFill>
                <a:schemeClr val="lt1"/>
              </a:solidFill>
              <a:latin typeface="Squada One"/>
              <a:ea typeface="Squada One"/>
              <a:cs typeface="Squada One"/>
              <a:sym typeface="Squada One"/>
            </a:endParaRPr>
          </a:p>
        </p:txBody>
      </p:sp>
      <p:sp>
        <p:nvSpPr>
          <p:cNvPr id="1171" name="Google Shape;1171;gd71bba1f91_1_625"/>
          <p:cNvSpPr txBox="1"/>
          <p:nvPr/>
        </p:nvSpPr>
        <p:spPr>
          <a:xfrm>
            <a:off x="3402900" y="2075438"/>
            <a:ext cx="784800" cy="51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Squada One"/>
                <a:ea typeface="Squada One"/>
                <a:cs typeface="Squada One"/>
                <a:sym typeface="Squada One"/>
              </a:rPr>
              <a:t>R</a:t>
            </a:r>
            <a:endParaRPr b="0" i="0" sz="2400" u="none" cap="none" strike="noStrike">
              <a:solidFill>
                <a:schemeClr val="lt1"/>
              </a:solidFill>
              <a:latin typeface="Squada One"/>
              <a:ea typeface="Squada One"/>
              <a:cs typeface="Squada One"/>
              <a:sym typeface="Squada One"/>
            </a:endParaRPr>
          </a:p>
        </p:txBody>
      </p:sp>
      <p:sp>
        <p:nvSpPr>
          <p:cNvPr id="1172" name="Google Shape;1172;gd71bba1f91_1_625"/>
          <p:cNvSpPr txBox="1"/>
          <p:nvPr/>
        </p:nvSpPr>
        <p:spPr>
          <a:xfrm>
            <a:off x="4869325" y="2075438"/>
            <a:ext cx="784800" cy="51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Squada One"/>
                <a:ea typeface="Squada One"/>
                <a:cs typeface="Squada One"/>
                <a:sym typeface="Squada One"/>
              </a:rPr>
              <a:t>O</a:t>
            </a:r>
            <a:endParaRPr b="0" i="0" sz="2400" u="none" cap="none" strike="noStrike">
              <a:solidFill>
                <a:schemeClr val="lt1"/>
              </a:solidFill>
              <a:latin typeface="Squada One"/>
              <a:ea typeface="Squada One"/>
              <a:cs typeface="Squada One"/>
              <a:sym typeface="Squada One"/>
            </a:endParaRPr>
          </a:p>
        </p:txBody>
      </p:sp>
      <p:sp>
        <p:nvSpPr>
          <p:cNvPr id="1173" name="Google Shape;1173;gd71bba1f91_1_625"/>
          <p:cNvSpPr txBox="1"/>
          <p:nvPr/>
        </p:nvSpPr>
        <p:spPr>
          <a:xfrm>
            <a:off x="6335738" y="2075438"/>
            <a:ext cx="784800" cy="51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Squada One"/>
                <a:ea typeface="Squada One"/>
                <a:cs typeface="Squada One"/>
                <a:sym typeface="Squada One"/>
              </a:rPr>
              <a:t>S</a:t>
            </a:r>
            <a:endParaRPr b="0" i="0" sz="2400" u="none" cap="none" strike="noStrike">
              <a:solidFill>
                <a:schemeClr val="lt1"/>
              </a:solidFill>
              <a:latin typeface="Squada One"/>
              <a:ea typeface="Squada One"/>
              <a:cs typeface="Squada One"/>
              <a:sym typeface="Squada One"/>
            </a:endParaRPr>
          </a:p>
        </p:txBody>
      </p:sp>
      <p:cxnSp>
        <p:nvCxnSpPr>
          <p:cNvPr id="1174" name="Google Shape;1174;gd71bba1f91_1_625"/>
          <p:cNvCxnSpPr/>
          <p:nvPr/>
        </p:nvCxnSpPr>
        <p:spPr>
          <a:xfrm>
            <a:off x="3795750" y="2832225"/>
            <a:ext cx="0" cy="282600"/>
          </a:xfrm>
          <a:prstGeom prst="straightConnector1">
            <a:avLst/>
          </a:prstGeom>
          <a:noFill/>
          <a:ln cap="flat" cmpd="sng" w="19050">
            <a:solidFill>
              <a:schemeClr val="lt1"/>
            </a:solidFill>
            <a:prstDash val="solid"/>
            <a:round/>
            <a:headEnd len="sm" w="sm" type="none"/>
            <a:tailEnd len="med" w="med" type="diamond"/>
          </a:ln>
        </p:spPr>
      </p:cxnSp>
      <p:cxnSp>
        <p:nvCxnSpPr>
          <p:cNvPr id="1175" name="Google Shape;1175;gd71bba1f91_1_625"/>
          <p:cNvCxnSpPr/>
          <p:nvPr/>
        </p:nvCxnSpPr>
        <p:spPr>
          <a:xfrm>
            <a:off x="5262600" y="2832225"/>
            <a:ext cx="0" cy="282600"/>
          </a:xfrm>
          <a:prstGeom prst="straightConnector1">
            <a:avLst/>
          </a:prstGeom>
          <a:noFill/>
          <a:ln cap="flat" cmpd="sng" w="19050">
            <a:solidFill>
              <a:schemeClr val="lt1"/>
            </a:solidFill>
            <a:prstDash val="solid"/>
            <a:round/>
            <a:headEnd len="sm" w="sm" type="none"/>
            <a:tailEnd len="med" w="med" type="diamond"/>
          </a:ln>
        </p:spPr>
      </p:cxnSp>
      <p:cxnSp>
        <p:nvCxnSpPr>
          <p:cNvPr id="1176" name="Google Shape;1176;gd71bba1f91_1_625"/>
          <p:cNvCxnSpPr/>
          <p:nvPr/>
        </p:nvCxnSpPr>
        <p:spPr>
          <a:xfrm>
            <a:off x="6728025" y="2832225"/>
            <a:ext cx="0" cy="282600"/>
          </a:xfrm>
          <a:prstGeom prst="straightConnector1">
            <a:avLst/>
          </a:prstGeom>
          <a:noFill/>
          <a:ln cap="flat" cmpd="sng" w="19050">
            <a:solidFill>
              <a:schemeClr val="lt1"/>
            </a:solidFill>
            <a:prstDash val="solid"/>
            <a:round/>
            <a:headEnd len="sm" w="sm" type="none"/>
            <a:tailEnd len="med" w="med" type="diamond"/>
          </a:ln>
        </p:spPr>
      </p:cxnSp>
      <p:cxnSp>
        <p:nvCxnSpPr>
          <p:cNvPr id="1177" name="Google Shape;1177;gd71bba1f91_1_625"/>
          <p:cNvCxnSpPr/>
          <p:nvPr/>
        </p:nvCxnSpPr>
        <p:spPr>
          <a:xfrm>
            <a:off x="2328900" y="2832225"/>
            <a:ext cx="0" cy="282600"/>
          </a:xfrm>
          <a:prstGeom prst="straightConnector1">
            <a:avLst/>
          </a:prstGeom>
          <a:noFill/>
          <a:ln cap="flat" cmpd="sng" w="19050">
            <a:solidFill>
              <a:schemeClr val="lt1"/>
            </a:solidFill>
            <a:prstDash val="solid"/>
            <a:round/>
            <a:headEnd len="sm" w="sm" type="none"/>
            <a:tailEnd len="med" w="med" type="diamond"/>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d39bcb2f2a_1_122"/>
          <p:cNvSpPr txBox="1"/>
          <p:nvPr>
            <p:ph type="ctrTitle"/>
          </p:nvPr>
        </p:nvSpPr>
        <p:spPr>
          <a:xfrm flipH="1">
            <a:off x="395950" y="2281950"/>
            <a:ext cx="3956100" cy="57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500"/>
              <a:t>Variable Importance</a:t>
            </a:r>
            <a:endParaRPr sz="3500"/>
          </a:p>
        </p:txBody>
      </p:sp>
      <p:sp>
        <p:nvSpPr>
          <p:cNvPr id="1183" name="Google Shape;1183;gd39bcb2f2a_1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184" name="Google Shape;1184;gd39bcb2f2a_1_122"/>
          <p:cNvSpPr txBox="1"/>
          <p:nvPr/>
        </p:nvSpPr>
        <p:spPr>
          <a:xfrm>
            <a:off x="4988850" y="1936375"/>
            <a:ext cx="387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185" name="Google Shape;1185;gd39bcb2f2a_1_122"/>
          <p:cNvSpPr txBox="1"/>
          <p:nvPr>
            <p:ph idx="1" type="subTitle"/>
          </p:nvPr>
        </p:nvSpPr>
        <p:spPr>
          <a:xfrm>
            <a:off x="4825200" y="1728900"/>
            <a:ext cx="2886600" cy="16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a:t>We used regularization methods and random forests with various importance metrics to find which variables have the greatest impact on success and non-success.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gd39bcb2f2a_1_128"/>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Regularization Example </a:t>
            </a:r>
            <a:endParaRPr/>
          </a:p>
          <a:p>
            <a:pPr indent="0" lvl="0" marL="0" rtl="0" algn="ctr">
              <a:lnSpc>
                <a:spcPct val="100000"/>
              </a:lnSpc>
              <a:spcBef>
                <a:spcPts val="0"/>
              </a:spcBef>
              <a:spcAft>
                <a:spcPts val="0"/>
              </a:spcAft>
              <a:buSzPts val="3600"/>
              <a:buNone/>
            </a:pPr>
            <a:r>
              <a:t/>
            </a:r>
            <a:endParaRPr/>
          </a:p>
        </p:txBody>
      </p:sp>
      <p:pic>
        <p:nvPicPr>
          <p:cNvPr id="1191" name="Google Shape;1191;gd39bcb2f2a_1_128"/>
          <p:cNvPicPr preferRelativeResize="0"/>
          <p:nvPr/>
        </p:nvPicPr>
        <p:blipFill rotWithShape="1">
          <a:blip r:embed="rId3">
            <a:alphaModFix/>
          </a:blip>
          <a:srcRect b="0" l="0" r="0" t="0"/>
          <a:stretch/>
        </p:blipFill>
        <p:spPr>
          <a:xfrm>
            <a:off x="2065867" y="1171750"/>
            <a:ext cx="5031184" cy="3578100"/>
          </a:xfrm>
          <a:prstGeom prst="rect">
            <a:avLst/>
          </a:prstGeom>
          <a:noFill/>
          <a:ln>
            <a:noFill/>
          </a:ln>
        </p:spPr>
      </p:pic>
      <p:sp>
        <p:nvSpPr>
          <p:cNvPr id="1192" name="Google Shape;1192;gd39bcb2f2a_1_1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2"/>
          <p:cNvSpPr txBox="1"/>
          <p:nvPr>
            <p:ph type="ctrTitle"/>
          </p:nvPr>
        </p:nvSpPr>
        <p:spPr>
          <a:xfrm flipH="1">
            <a:off x="1958825" y="271300"/>
            <a:ext cx="50499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Project Roadmap </a:t>
            </a:r>
            <a:endParaRPr/>
          </a:p>
        </p:txBody>
      </p:sp>
      <p:sp>
        <p:nvSpPr>
          <p:cNvPr id="639" name="Google Shape;639;p22"/>
          <p:cNvSpPr txBox="1"/>
          <p:nvPr/>
        </p:nvSpPr>
        <p:spPr>
          <a:xfrm>
            <a:off x="287863" y="3532775"/>
            <a:ext cx="2586300" cy="2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Modeling</a:t>
            </a:r>
            <a:endParaRPr b="0" i="0" sz="1600" u="none" cap="none" strike="noStrike">
              <a:solidFill>
                <a:schemeClr val="lt1"/>
              </a:solidFill>
              <a:latin typeface="Squada One"/>
              <a:ea typeface="Squada One"/>
              <a:cs typeface="Squada One"/>
              <a:sym typeface="Squada One"/>
            </a:endParaRPr>
          </a:p>
        </p:txBody>
      </p:sp>
      <p:sp>
        <p:nvSpPr>
          <p:cNvPr id="640" name="Google Shape;640;p22"/>
          <p:cNvSpPr txBox="1"/>
          <p:nvPr/>
        </p:nvSpPr>
        <p:spPr>
          <a:xfrm>
            <a:off x="544025" y="3844675"/>
            <a:ext cx="2251200" cy="57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Variable importance, modeling techniques and model comparisons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641" name="Google Shape;641;p22"/>
          <p:cNvSpPr txBox="1"/>
          <p:nvPr/>
        </p:nvSpPr>
        <p:spPr>
          <a:xfrm>
            <a:off x="2669750" y="2341238"/>
            <a:ext cx="2251200" cy="29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Exploratory Data Analysis</a:t>
            </a:r>
            <a:endParaRPr b="0" i="0" sz="1600" u="none" cap="none" strike="noStrike">
              <a:solidFill>
                <a:schemeClr val="lt1"/>
              </a:solidFill>
              <a:latin typeface="Squada One"/>
              <a:ea typeface="Squada One"/>
              <a:cs typeface="Squada One"/>
              <a:sym typeface="Squada One"/>
            </a:endParaRPr>
          </a:p>
        </p:txBody>
      </p:sp>
      <p:sp>
        <p:nvSpPr>
          <p:cNvPr id="642" name="Google Shape;642;p22"/>
          <p:cNvSpPr txBox="1"/>
          <p:nvPr/>
        </p:nvSpPr>
        <p:spPr>
          <a:xfrm>
            <a:off x="2669750" y="2554613"/>
            <a:ext cx="2657400" cy="8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Data visualization and pattern recognition through clustering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643" name="Google Shape;643;p22"/>
          <p:cNvSpPr txBox="1"/>
          <p:nvPr/>
        </p:nvSpPr>
        <p:spPr>
          <a:xfrm>
            <a:off x="6905875" y="2154500"/>
            <a:ext cx="1650900" cy="2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The Raw Data</a:t>
            </a:r>
            <a:endParaRPr b="0" i="0" sz="1600" u="none" cap="none" strike="noStrike">
              <a:solidFill>
                <a:schemeClr val="lt1"/>
              </a:solidFill>
              <a:latin typeface="Squada One"/>
              <a:ea typeface="Squada One"/>
              <a:cs typeface="Squada One"/>
              <a:sym typeface="Squada One"/>
            </a:endParaRPr>
          </a:p>
        </p:txBody>
      </p:sp>
      <p:sp>
        <p:nvSpPr>
          <p:cNvPr id="644" name="Google Shape;644;p22"/>
          <p:cNvSpPr txBox="1"/>
          <p:nvPr/>
        </p:nvSpPr>
        <p:spPr>
          <a:xfrm>
            <a:off x="5514100" y="1202850"/>
            <a:ext cx="16059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Literature Review</a:t>
            </a:r>
            <a:endParaRPr b="0" i="0" sz="1600" u="none" cap="none" strike="noStrike">
              <a:solidFill>
                <a:schemeClr val="lt1"/>
              </a:solidFill>
              <a:latin typeface="Squada One"/>
              <a:ea typeface="Squada One"/>
              <a:cs typeface="Squada One"/>
              <a:sym typeface="Squada One"/>
            </a:endParaRPr>
          </a:p>
        </p:txBody>
      </p:sp>
      <p:sp>
        <p:nvSpPr>
          <p:cNvPr id="645" name="Google Shape;645;p22"/>
          <p:cNvSpPr txBox="1"/>
          <p:nvPr/>
        </p:nvSpPr>
        <p:spPr>
          <a:xfrm>
            <a:off x="6605450" y="2469538"/>
            <a:ext cx="2380800" cy="54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4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Structure, composition, wrangling, and transformations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646" name="Google Shape;646;p22"/>
          <p:cNvSpPr txBox="1"/>
          <p:nvPr/>
        </p:nvSpPr>
        <p:spPr>
          <a:xfrm>
            <a:off x="5346175" y="1501650"/>
            <a:ext cx="20883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Recap of relevant literature and previous research  </a:t>
            </a:r>
            <a:endParaRPr b="0" i="0" sz="1400" u="none" cap="none" strike="noStrike">
              <a:solidFill>
                <a:schemeClr val="lt1"/>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16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647" name="Google Shape;647;p22"/>
          <p:cNvSpPr txBox="1"/>
          <p:nvPr/>
        </p:nvSpPr>
        <p:spPr>
          <a:xfrm>
            <a:off x="4289900" y="3364250"/>
            <a:ext cx="2312400" cy="29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Squada One"/>
                <a:ea typeface="Squada One"/>
                <a:cs typeface="Squada One"/>
                <a:sym typeface="Squada One"/>
              </a:rPr>
              <a:t> Findings and takeaways</a:t>
            </a:r>
            <a:endParaRPr b="0" i="0" sz="1600" u="none" cap="none" strike="noStrike">
              <a:solidFill>
                <a:schemeClr val="lt1"/>
              </a:solidFill>
              <a:latin typeface="Squada One"/>
              <a:ea typeface="Squada One"/>
              <a:cs typeface="Squada One"/>
              <a:sym typeface="Squada One"/>
            </a:endParaRPr>
          </a:p>
        </p:txBody>
      </p:sp>
      <p:sp>
        <p:nvSpPr>
          <p:cNvPr id="648" name="Google Shape;648;p22"/>
          <p:cNvSpPr txBox="1"/>
          <p:nvPr/>
        </p:nvSpPr>
        <p:spPr>
          <a:xfrm>
            <a:off x="4289900" y="3674900"/>
            <a:ext cx="2312400" cy="57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Project summary, key finding and potential future work</a:t>
            </a:r>
            <a:endParaRPr b="0" i="0" sz="1400" u="none" cap="none" strike="noStrike">
              <a:solidFill>
                <a:srgbClr val="000000"/>
              </a:solidFill>
              <a:latin typeface="Arial"/>
              <a:ea typeface="Arial"/>
              <a:cs typeface="Arial"/>
              <a:sym typeface="Arial"/>
            </a:endParaRPr>
          </a:p>
        </p:txBody>
      </p:sp>
      <p:cxnSp>
        <p:nvCxnSpPr>
          <p:cNvPr id="649" name="Google Shape;649;p22"/>
          <p:cNvCxnSpPr/>
          <p:nvPr/>
        </p:nvCxnSpPr>
        <p:spPr>
          <a:xfrm flipH="1">
            <a:off x="4966625" y="1995500"/>
            <a:ext cx="166200" cy="159000"/>
          </a:xfrm>
          <a:prstGeom prst="straightConnector1">
            <a:avLst/>
          </a:prstGeom>
          <a:noFill/>
          <a:ln cap="flat" cmpd="sng" w="19050">
            <a:solidFill>
              <a:schemeClr val="lt1"/>
            </a:solidFill>
            <a:prstDash val="solid"/>
            <a:round/>
            <a:headEnd len="med" w="med" type="diamond"/>
            <a:tailEnd len="sm" w="sm" type="none"/>
          </a:ln>
        </p:spPr>
      </p:cxnSp>
      <p:cxnSp>
        <p:nvCxnSpPr>
          <p:cNvPr id="650" name="Google Shape;650;p22"/>
          <p:cNvCxnSpPr/>
          <p:nvPr/>
        </p:nvCxnSpPr>
        <p:spPr>
          <a:xfrm flipH="1">
            <a:off x="6387950" y="2731825"/>
            <a:ext cx="217500" cy="300"/>
          </a:xfrm>
          <a:prstGeom prst="straightConnector1">
            <a:avLst/>
          </a:prstGeom>
          <a:noFill/>
          <a:ln cap="flat" cmpd="sng" w="19050">
            <a:solidFill>
              <a:schemeClr val="lt1"/>
            </a:solidFill>
            <a:prstDash val="solid"/>
            <a:round/>
            <a:headEnd len="med" w="med" type="diamond"/>
            <a:tailEnd len="sm" w="sm" type="none"/>
          </a:ln>
        </p:spPr>
      </p:cxnSp>
      <p:cxnSp>
        <p:nvCxnSpPr>
          <p:cNvPr id="651" name="Google Shape;651;p22"/>
          <p:cNvCxnSpPr/>
          <p:nvPr/>
        </p:nvCxnSpPr>
        <p:spPr>
          <a:xfrm>
            <a:off x="3627241" y="3052216"/>
            <a:ext cx="0" cy="168000"/>
          </a:xfrm>
          <a:prstGeom prst="straightConnector1">
            <a:avLst/>
          </a:prstGeom>
          <a:noFill/>
          <a:ln cap="flat" cmpd="sng" w="19050">
            <a:solidFill>
              <a:schemeClr val="lt1"/>
            </a:solidFill>
            <a:prstDash val="solid"/>
            <a:round/>
            <a:headEnd len="med" w="med" type="diamond"/>
            <a:tailEnd len="sm" w="sm" type="none"/>
          </a:ln>
        </p:spPr>
      </p:cxnSp>
      <p:cxnSp>
        <p:nvCxnSpPr>
          <p:cNvPr id="652" name="Google Shape;652;p22"/>
          <p:cNvCxnSpPr/>
          <p:nvPr/>
        </p:nvCxnSpPr>
        <p:spPr>
          <a:xfrm rot="10800000">
            <a:off x="2536840" y="3892443"/>
            <a:ext cx="201300" cy="0"/>
          </a:xfrm>
          <a:prstGeom prst="straightConnector1">
            <a:avLst/>
          </a:prstGeom>
          <a:noFill/>
          <a:ln cap="flat" cmpd="sng" w="19050">
            <a:solidFill>
              <a:schemeClr val="lt1"/>
            </a:solidFill>
            <a:prstDash val="solid"/>
            <a:round/>
            <a:headEnd len="sm" w="sm" type="none"/>
            <a:tailEnd len="med" w="med" type="diamond"/>
          </a:ln>
        </p:spPr>
      </p:cxnSp>
      <p:cxnSp>
        <p:nvCxnSpPr>
          <p:cNvPr id="653" name="Google Shape;653;p22"/>
          <p:cNvCxnSpPr/>
          <p:nvPr/>
        </p:nvCxnSpPr>
        <p:spPr>
          <a:xfrm>
            <a:off x="5284400" y="4194281"/>
            <a:ext cx="0" cy="168000"/>
          </a:xfrm>
          <a:prstGeom prst="straightConnector1">
            <a:avLst/>
          </a:prstGeom>
          <a:noFill/>
          <a:ln cap="flat" cmpd="sng" w="19050">
            <a:solidFill>
              <a:schemeClr val="lt1"/>
            </a:solidFill>
            <a:prstDash val="solid"/>
            <a:round/>
            <a:headEnd len="med" w="med" type="diamond"/>
            <a:tailEnd len="sm" w="sm" type="none"/>
          </a:ln>
        </p:spPr>
      </p:cxnSp>
      <p:sp>
        <p:nvSpPr>
          <p:cNvPr id="654" name="Google Shape;654;p22"/>
          <p:cNvSpPr/>
          <p:nvPr/>
        </p:nvSpPr>
        <p:spPr>
          <a:xfrm>
            <a:off x="3756627" y="2868319"/>
            <a:ext cx="2586190" cy="504770"/>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5" name="Google Shape;655;p22"/>
          <p:cNvGrpSpPr/>
          <p:nvPr/>
        </p:nvGrpSpPr>
        <p:grpSpPr>
          <a:xfrm>
            <a:off x="2754955" y="2095871"/>
            <a:ext cx="3633286" cy="2490232"/>
            <a:chOff x="2755368" y="2095846"/>
            <a:chExt cx="3633286" cy="2490232"/>
          </a:xfrm>
        </p:grpSpPr>
        <p:sp>
          <p:nvSpPr>
            <p:cNvPr id="656" name="Google Shape;656;p22"/>
            <p:cNvSpPr/>
            <p:nvPr/>
          </p:nvSpPr>
          <p:spPr>
            <a:xfrm rot="5400000">
              <a:off x="4800858" y="2110758"/>
              <a:ext cx="223883" cy="194059"/>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2"/>
            <p:cNvSpPr/>
            <p:nvPr/>
          </p:nvSpPr>
          <p:spPr>
            <a:xfrm rot="5400000">
              <a:off x="6179683" y="2644038"/>
              <a:ext cx="223883" cy="194059"/>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2"/>
            <p:cNvSpPr/>
            <p:nvPr/>
          </p:nvSpPr>
          <p:spPr>
            <a:xfrm rot="5400000">
              <a:off x="5172477" y="4377107"/>
              <a:ext cx="223883" cy="194059"/>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2"/>
            <p:cNvSpPr/>
            <p:nvPr/>
          </p:nvSpPr>
          <p:spPr>
            <a:xfrm rot="5400000">
              <a:off x="2740456" y="3795399"/>
              <a:ext cx="223883" cy="194059"/>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2"/>
            <p:cNvSpPr/>
            <p:nvPr/>
          </p:nvSpPr>
          <p:spPr>
            <a:xfrm rot="5400000">
              <a:off x="3515302" y="3230698"/>
              <a:ext cx="223883" cy="194059"/>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1" name="Google Shape;661;p22"/>
            <p:cNvGrpSpPr/>
            <p:nvPr/>
          </p:nvGrpSpPr>
          <p:grpSpPr>
            <a:xfrm>
              <a:off x="2827597" y="2174550"/>
              <a:ext cx="3480388" cy="2318350"/>
              <a:chOff x="2827597" y="2174550"/>
              <a:chExt cx="3480388" cy="2318350"/>
            </a:xfrm>
          </p:grpSpPr>
          <p:sp>
            <p:nvSpPr>
              <p:cNvPr id="662" name="Google Shape;662;p22"/>
              <p:cNvSpPr/>
              <p:nvPr/>
            </p:nvSpPr>
            <p:spPr>
              <a:xfrm>
                <a:off x="2914737" y="2174550"/>
                <a:ext cx="1900964" cy="37397"/>
              </a:xfrm>
              <a:custGeom>
                <a:rect b="b" l="l" r="r" t="t"/>
                <a:pathLst>
                  <a:path extrusionOk="0" h="2706" w="143713">
                    <a:moveTo>
                      <a:pt x="0" y="0"/>
                    </a:moveTo>
                    <a:lnTo>
                      <a:pt x="0" y="2705"/>
                    </a:lnTo>
                    <a:lnTo>
                      <a:pt x="143712" y="2705"/>
                    </a:lnTo>
                    <a:lnTo>
                      <a:pt x="143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2"/>
              <p:cNvSpPr/>
              <p:nvPr/>
            </p:nvSpPr>
            <p:spPr>
              <a:xfrm>
                <a:off x="4323653" y="4455510"/>
                <a:ext cx="863877" cy="37390"/>
              </a:xfrm>
              <a:custGeom>
                <a:rect b="b" l="l" r="r" t="t"/>
                <a:pathLst>
                  <a:path extrusionOk="0" h="2706" w="106520">
                    <a:moveTo>
                      <a:pt x="0" y="0"/>
                    </a:moveTo>
                    <a:lnTo>
                      <a:pt x="0" y="2705"/>
                    </a:lnTo>
                    <a:lnTo>
                      <a:pt x="106520" y="2705"/>
                    </a:lnTo>
                    <a:lnTo>
                      <a:pt x="1065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2"/>
              <p:cNvSpPr/>
              <p:nvPr/>
            </p:nvSpPr>
            <p:spPr>
              <a:xfrm>
                <a:off x="2827597" y="3988087"/>
                <a:ext cx="1775984" cy="504770"/>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2"/>
              <p:cNvSpPr/>
              <p:nvPr/>
            </p:nvSpPr>
            <p:spPr>
              <a:xfrm>
                <a:off x="2830597" y="3315031"/>
                <a:ext cx="699543" cy="49054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2"/>
              <p:cNvSpPr/>
              <p:nvPr/>
            </p:nvSpPr>
            <p:spPr>
              <a:xfrm>
                <a:off x="5381564" y="4455510"/>
                <a:ext cx="863877" cy="37390"/>
              </a:xfrm>
              <a:custGeom>
                <a:rect b="b" l="l" r="r" t="t"/>
                <a:pathLst>
                  <a:path extrusionOk="0" h="2706" w="106520">
                    <a:moveTo>
                      <a:pt x="0" y="0"/>
                    </a:moveTo>
                    <a:lnTo>
                      <a:pt x="0" y="2705"/>
                    </a:lnTo>
                    <a:lnTo>
                      <a:pt x="106520" y="2705"/>
                    </a:lnTo>
                    <a:lnTo>
                      <a:pt x="10652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7" name="Google Shape;667;p22"/>
              <p:cNvGrpSpPr/>
              <p:nvPr/>
            </p:nvGrpSpPr>
            <p:grpSpPr>
              <a:xfrm>
                <a:off x="5009841" y="2174550"/>
                <a:ext cx="1298144" cy="474857"/>
                <a:chOff x="5009841" y="2174550"/>
                <a:chExt cx="1298144" cy="474857"/>
              </a:xfrm>
            </p:grpSpPr>
            <p:sp>
              <p:nvSpPr>
                <p:cNvPr id="668" name="Google Shape;668;p22"/>
                <p:cNvSpPr/>
                <p:nvPr/>
              </p:nvSpPr>
              <p:spPr>
                <a:xfrm>
                  <a:off x="5108551" y="2174563"/>
                  <a:ext cx="1199434" cy="474844"/>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2"/>
                <p:cNvSpPr/>
                <p:nvPr/>
              </p:nvSpPr>
              <p:spPr>
                <a:xfrm>
                  <a:off x="5009841" y="2174550"/>
                  <a:ext cx="217366" cy="37397"/>
                </a:xfrm>
                <a:custGeom>
                  <a:rect b="b" l="l" r="r" t="t"/>
                  <a:pathLst>
                    <a:path extrusionOk="0" h="2706" w="143713">
                      <a:moveTo>
                        <a:pt x="0" y="0"/>
                      </a:moveTo>
                      <a:lnTo>
                        <a:pt x="0" y="2705"/>
                      </a:lnTo>
                      <a:lnTo>
                        <a:pt x="143712" y="2705"/>
                      </a:lnTo>
                      <a:lnTo>
                        <a:pt x="143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670" name="Google Shape;670;p22"/>
          <p:cNvSpPr/>
          <p:nvPr/>
        </p:nvSpPr>
        <p:spPr>
          <a:xfrm rot="5400000">
            <a:off x="2721020" y="2098415"/>
            <a:ext cx="223883" cy="1896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gradFill>
            <a:gsLst>
              <a:gs pos="0">
                <a:srgbClr val="FFFFFF">
                  <a:alpha val="0"/>
                </a:srgbClr>
              </a:gs>
              <a:gs pos="100000">
                <a:srgbClr val="FFFFFF">
                  <a:alpha val="38039"/>
                </a:srgbClr>
              </a:gs>
            </a:gsLst>
            <a:path path="circle">
              <a:fillToRect b="50%" l="50%" r="50%" t="50%"/>
            </a:path>
            <a:tileRect/>
          </a:gra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1" name="Google Shape;671;p22"/>
          <p:cNvCxnSpPr/>
          <p:nvPr/>
        </p:nvCxnSpPr>
        <p:spPr>
          <a:xfrm>
            <a:off x="2669750" y="1914675"/>
            <a:ext cx="136800" cy="198300"/>
          </a:xfrm>
          <a:prstGeom prst="straightConnector1">
            <a:avLst/>
          </a:prstGeom>
          <a:noFill/>
          <a:ln cap="flat" cmpd="sng" w="19050">
            <a:solidFill>
              <a:schemeClr val="lt1"/>
            </a:solidFill>
            <a:prstDash val="solid"/>
            <a:round/>
            <a:headEnd len="med" w="med" type="diamond"/>
            <a:tailEnd len="sm" w="sm" type="none"/>
          </a:ln>
        </p:spPr>
      </p:cxnSp>
      <p:sp>
        <p:nvSpPr>
          <p:cNvPr id="672" name="Google Shape;672;p22"/>
          <p:cNvSpPr txBox="1"/>
          <p:nvPr/>
        </p:nvSpPr>
        <p:spPr>
          <a:xfrm>
            <a:off x="1726400" y="1050063"/>
            <a:ext cx="20235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600" u="none" cap="none" strike="noStrike">
                <a:solidFill>
                  <a:schemeClr val="accent2"/>
                </a:solidFill>
                <a:latin typeface="Squada One"/>
                <a:ea typeface="Squada One"/>
                <a:cs typeface="Squada One"/>
                <a:sym typeface="Squada One"/>
              </a:rPr>
              <a:t>Goals and Objectives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673" name="Google Shape;673;p22"/>
          <p:cNvSpPr txBox="1"/>
          <p:nvPr/>
        </p:nvSpPr>
        <p:spPr>
          <a:xfrm>
            <a:off x="1409450" y="1332438"/>
            <a:ext cx="2657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600"/>
              </a:spcAft>
              <a:buClr>
                <a:schemeClr val="dk1"/>
              </a:buClr>
              <a:buSzPts val="1100"/>
              <a:buFont typeface="Arial"/>
              <a:buNone/>
            </a:pPr>
            <a:r>
              <a:rPr b="0" i="0" lang="en" sz="1400" u="none" cap="none" strike="noStrike">
                <a:solidFill>
                  <a:schemeClr val="lt1"/>
                </a:solidFill>
                <a:latin typeface="Roboto Condensed Light"/>
                <a:ea typeface="Roboto Condensed Light"/>
                <a:cs typeface="Roboto Condensed Light"/>
                <a:sym typeface="Roboto Condensed Light"/>
              </a:rPr>
              <a:t>Big picture view and scope of the project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674" name="Google Shape;674;p22"/>
          <p:cNvSpPr txBox="1"/>
          <p:nvPr/>
        </p:nvSpPr>
        <p:spPr>
          <a:xfrm>
            <a:off x="544025" y="333825"/>
            <a:ext cx="7121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675" name="Google Shape;675;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d6d8ed4ea2_1_8"/>
          <p:cNvSpPr txBox="1"/>
          <p:nvPr>
            <p:ph type="ctrTitle"/>
          </p:nvPr>
        </p:nvSpPr>
        <p:spPr>
          <a:xfrm flipH="1">
            <a:off x="457200" y="444387"/>
            <a:ext cx="82296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Regularization for Variable Importance</a:t>
            </a:r>
            <a:endParaRPr/>
          </a:p>
        </p:txBody>
      </p:sp>
      <p:sp>
        <p:nvSpPr>
          <p:cNvPr id="1198" name="Google Shape;1198;gd6d8ed4ea2_1_8"/>
          <p:cNvSpPr txBox="1"/>
          <p:nvPr>
            <p:ph idx="4294967295" type="subTitle"/>
          </p:nvPr>
        </p:nvSpPr>
        <p:spPr>
          <a:xfrm>
            <a:off x="457200" y="1289575"/>
            <a:ext cx="2997600" cy="3342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Lasso</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Ridge</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Elastic Net</a:t>
            </a:r>
            <a:endParaRPr b="1" i="0" sz="1800" u="none" cap="none" strike="noStrike">
              <a:solidFill>
                <a:schemeClr val="lt1"/>
              </a:solidFill>
              <a:latin typeface="Roboto Condensed"/>
              <a:ea typeface="Roboto Condensed"/>
              <a:cs typeface="Roboto Condensed"/>
              <a:sym typeface="Roboto Condensed"/>
            </a:endParaRPr>
          </a:p>
          <a:p>
            <a:pPr indent="0" lvl="0" marL="0" marR="0" rtl="0" algn="l">
              <a:lnSpc>
                <a:spcPct val="115000"/>
              </a:lnSpc>
              <a:spcBef>
                <a:spcPts val="0"/>
              </a:spcBef>
              <a:spcAft>
                <a:spcPts val="0"/>
              </a:spcAft>
              <a:buClr>
                <a:schemeClr val="lt1"/>
              </a:buClr>
              <a:buSzPts val="1800"/>
              <a:buFont typeface="Roboto Condensed Light"/>
              <a:buNone/>
            </a:pPr>
            <a:r>
              <a:t/>
            </a:r>
            <a:endParaRPr b="0" i="0" sz="18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lt1"/>
              </a:buClr>
              <a:buSzPts val="1800"/>
              <a:buFont typeface="Roboto Condensed Light"/>
              <a:buNone/>
            </a:pPr>
            <a:r>
              <a:rPr b="1" i="0" lang="en" sz="1800" u="none" cap="none" strike="noStrike">
                <a:solidFill>
                  <a:schemeClr val="lt1"/>
                </a:solidFill>
                <a:latin typeface="Roboto Condensed"/>
                <a:ea typeface="Roboto Condensed"/>
                <a:cs typeface="Roboto Condensed"/>
                <a:sym typeface="Roboto Condensed"/>
              </a:rPr>
              <a:t>“Importance” is measured by the magnitude of the model coefficients for variables.</a:t>
            </a:r>
            <a:endParaRPr b="1" i="0" sz="1800" u="none" cap="none" strike="noStrike">
              <a:solidFill>
                <a:schemeClr val="lt1"/>
              </a:solidFill>
              <a:latin typeface="Roboto Condensed"/>
              <a:ea typeface="Roboto Condensed"/>
              <a:cs typeface="Roboto Condensed"/>
              <a:sym typeface="Roboto Condensed"/>
            </a:endParaRPr>
          </a:p>
          <a:p>
            <a:pPr indent="0" lvl="0" marL="0" marR="0" rtl="0" algn="l">
              <a:lnSpc>
                <a:spcPct val="115000"/>
              </a:lnSpc>
              <a:spcBef>
                <a:spcPts val="0"/>
              </a:spcBef>
              <a:spcAft>
                <a:spcPts val="0"/>
              </a:spcAft>
              <a:buClr>
                <a:schemeClr val="lt1"/>
              </a:buClr>
              <a:buSzPts val="1800"/>
              <a:buFont typeface="Roboto Condensed Light"/>
              <a:buNone/>
            </a:pPr>
            <a:r>
              <a:t/>
            </a:r>
            <a:endParaRPr b="1" i="0" sz="1800" u="none" cap="none" strike="noStrike">
              <a:solidFill>
                <a:schemeClr val="lt1"/>
              </a:solidFill>
              <a:latin typeface="Roboto Condensed"/>
              <a:ea typeface="Roboto Condensed"/>
              <a:cs typeface="Roboto Condensed"/>
              <a:sym typeface="Roboto Condensed"/>
            </a:endParaRPr>
          </a:p>
          <a:p>
            <a:pPr indent="0" lvl="0" marL="0" marR="0" rtl="0" algn="l">
              <a:lnSpc>
                <a:spcPct val="115000"/>
              </a:lnSpc>
              <a:spcBef>
                <a:spcPts val="0"/>
              </a:spcBef>
              <a:spcAft>
                <a:spcPts val="0"/>
              </a:spcAft>
              <a:buClr>
                <a:schemeClr val="lt1"/>
              </a:buClr>
              <a:buSzPts val="1800"/>
              <a:buFont typeface="Roboto Condensed Light"/>
              <a:buNone/>
            </a:pPr>
            <a:r>
              <a:rPr b="1" i="0" lang="en" sz="1800" u="none" cap="none" strike="noStrike">
                <a:solidFill>
                  <a:schemeClr val="lt1"/>
                </a:solidFill>
                <a:latin typeface="Roboto Condensed"/>
                <a:ea typeface="Roboto Condensed"/>
                <a:cs typeface="Roboto Condensed"/>
                <a:sym typeface="Roboto Condensed"/>
              </a:rPr>
              <a:t>Bigger means more important.</a:t>
            </a:r>
            <a:endParaRPr b="1" i="0" sz="1800" u="none" cap="none" strike="noStrike">
              <a:solidFill>
                <a:schemeClr val="lt1"/>
              </a:solidFill>
              <a:latin typeface="Roboto Condensed"/>
              <a:ea typeface="Roboto Condensed"/>
              <a:cs typeface="Roboto Condensed"/>
              <a:sym typeface="Roboto Condensed"/>
            </a:endParaRPr>
          </a:p>
          <a:p>
            <a:pPr indent="0" lvl="0" marL="0" marR="0" rtl="0" algn="l">
              <a:lnSpc>
                <a:spcPct val="115000"/>
              </a:lnSpc>
              <a:spcBef>
                <a:spcPts val="0"/>
              </a:spcBef>
              <a:spcAft>
                <a:spcPts val="0"/>
              </a:spcAft>
              <a:buClr>
                <a:schemeClr val="lt1"/>
              </a:buClr>
              <a:buSzPts val="1800"/>
              <a:buFont typeface="Roboto Condensed Light"/>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pic>
        <p:nvPicPr>
          <p:cNvPr id="1199" name="Google Shape;1199;gd6d8ed4ea2_1_8"/>
          <p:cNvPicPr preferRelativeResize="0"/>
          <p:nvPr/>
        </p:nvPicPr>
        <p:blipFill rotWithShape="1">
          <a:blip r:embed="rId3">
            <a:alphaModFix/>
          </a:blip>
          <a:srcRect b="0" l="0" r="0" t="0"/>
          <a:stretch/>
        </p:blipFill>
        <p:spPr>
          <a:xfrm>
            <a:off x="3521070" y="1289574"/>
            <a:ext cx="2101855" cy="3518550"/>
          </a:xfrm>
          <a:prstGeom prst="rect">
            <a:avLst/>
          </a:prstGeom>
          <a:noFill/>
          <a:ln>
            <a:noFill/>
          </a:ln>
        </p:spPr>
      </p:pic>
      <p:cxnSp>
        <p:nvCxnSpPr>
          <p:cNvPr id="1200" name="Google Shape;1200;gd6d8ed4ea2_1_8"/>
          <p:cNvCxnSpPr>
            <a:stCxn id="1199" idx="3"/>
          </p:cNvCxnSpPr>
          <p:nvPr/>
        </p:nvCxnSpPr>
        <p:spPr>
          <a:xfrm>
            <a:off x="5622925" y="3048849"/>
            <a:ext cx="880800" cy="0"/>
          </a:xfrm>
          <a:prstGeom prst="straightConnector1">
            <a:avLst/>
          </a:prstGeom>
          <a:noFill/>
          <a:ln cap="flat" cmpd="sng" w="76200">
            <a:solidFill>
              <a:srgbClr val="93C47D"/>
            </a:solidFill>
            <a:prstDash val="solid"/>
            <a:round/>
            <a:headEnd len="sm" w="sm" type="none"/>
            <a:tailEnd len="med" w="med" type="triangle"/>
          </a:ln>
        </p:spPr>
      </p:cxnSp>
      <p:sp>
        <p:nvSpPr>
          <p:cNvPr id="1201" name="Google Shape;1201;gd6d8ed4ea2_1_8"/>
          <p:cNvSpPr txBox="1"/>
          <p:nvPr/>
        </p:nvSpPr>
        <p:spPr>
          <a:xfrm>
            <a:off x="3521075" y="993850"/>
            <a:ext cx="2101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Variable coefficients</a:t>
            </a:r>
            <a:endParaRPr b="1" i="0" sz="1400" u="none" cap="none" strike="noStrike">
              <a:solidFill>
                <a:schemeClr val="lt1"/>
              </a:solidFill>
              <a:latin typeface="Roboto Condensed"/>
              <a:ea typeface="Roboto Condensed"/>
              <a:cs typeface="Roboto Condensed"/>
              <a:sym typeface="Roboto Condensed"/>
            </a:endParaRPr>
          </a:p>
        </p:txBody>
      </p:sp>
      <p:sp>
        <p:nvSpPr>
          <p:cNvPr id="1202" name="Google Shape;1202;gd6d8ed4ea2_1_8"/>
          <p:cNvSpPr txBox="1"/>
          <p:nvPr/>
        </p:nvSpPr>
        <p:spPr>
          <a:xfrm>
            <a:off x="6503713" y="993850"/>
            <a:ext cx="2130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Variable rank</a:t>
            </a:r>
            <a:endParaRPr b="1" i="0" sz="1400" u="none" cap="none" strike="noStrike">
              <a:solidFill>
                <a:schemeClr val="lt1"/>
              </a:solidFill>
              <a:latin typeface="Roboto Condensed"/>
              <a:ea typeface="Roboto Condensed"/>
              <a:cs typeface="Roboto Condensed"/>
              <a:sym typeface="Roboto Condensed"/>
            </a:endParaRPr>
          </a:p>
        </p:txBody>
      </p:sp>
      <p:sp>
        <p:nvSpPr>
          <p:cNvPr id="1203" name="Google Shape;1203;gd6d8ed4ea2_1_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04" name="Google Shape;1204;gd6d8ed4ea2_1_8"/>
          <p:cNvPicPr preferRelativeResize="0"/>
          <p:nvPr/>
        </p:nvPicPr>
        <p:blipFill rotWithShape="1">
          <a:blip r:embed="rId4">
            <a:alphaModFix/>
          </a:blip>
          <a:srcRect b="0" l="0" r="0" t="0"/>
          <a:stretch/>
        </p:blipFill>
        <p:spPr>
          <a:xfrm>
            <a:off x="6503662" y="1295475"/>
            <a:ext cx="2130725" cy="35067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gd39bcb2f2a_1_134"/>
          <p:cNvPicPr preferRelativeResize="0"/>
          <p:nvPr/>
        </p:nvPicPr>
        <p:blipFill rotWithShape="1">
          <a:blip r:embed="rId3">
            <a:alphaModFix/>
          </a:blip>
          <a:srcRect b="0" l="0" r="0" t="0"/>
          <a:stretch/>
        </p:blipFill>
        <p:spPr>
          <a:xfrm>
            <a:off x="6284246" y="544150"/>
            <a:ext cx="2675929" cy="4427575"/>
          </a:xfrm>
          <a:prstGeom prst="rect">
            <a:avLst/>
          </a:prstGeom>
          <a:noFill/>
          <a:ln>
            <a:noFill/>
          </a:ln>
        </p:spPr>
      </p:pic>
      <p:sp>
        <p:nvSpPr>
          <p:cNvPr id="1210" name="Google Shape;1210;gd39bcb2f2a_1_134"/>
          <p:cNvSpPr txBox="1"/>
          <p:nvPr>
            <p:ph type="ctrTitle"/>
          </p:nvPr>
        </p:nvSpPr>
        <p:spPr>
          <a:xfrm flipH="1">
            <a:off x="174700" y="1793150"/>
            <a:ext cx="2427300" cy="164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3600"/>
              <a:buFont typeface="Arial"/>
              <a:buNone/>
            </a:pPr>
            <a:r>
              <a:rPr lang="en" sz="3300"/>
              <a:t>Regularization for Variable Importance</a:t>
            </a:r>
            <a:endParaRPr sz="3300"/>
          </a:p>
          <a:p>
            <a:pPr indent="0" lvl="0" marL="0" rtl="0" algn="ctr">
              <a:lnSpc>
                <a:spcPct val="100000"/>
              </a:lnSpc>
              <a:spcBef>
                <a:spcPts val="0"/>
              </a:spcBef>
              <a:spcAft>
                <a:spcPts val="0"/>
              </a:spcAft>
              <a:buSzPts val="3600"/>
              <a:buNone/>
            </a:pPr>
            <a:r>
              <a:t/>
            </a:r>
            <a:endParaRPr/>
          </a:p>
        </p:txBody>
      </p:sp>
      <p:sp>
        <p:nvSpPr>
          <p:cNvPr id="1211" name="Google Shape;1211;gd39bcb2f2a_1_134"/>
          <p:cNvSpPr txBox="1"/>
          <p:nvPr/>
        </p:nvSpPr>
        <p:spPr>
          <a:xfrm>
            <a:off x="2817150" y="157863"/>
            <a:ext cx="278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Top Variables for Success</a:t>
            </a:r>
            <a:endParaRPr b="1" i="0" sz="1400" u="none" cap="none" strike="noStrike">
              <a:solidFill>
                <a:schemeClr val="lt1"/>
              </a:solidFill>
              <a:latin typeface="Roboto Condensed"/>
              <a:ea typeface="Roboto Condensed"/>
              <a:cs typeface="Roboto Condensed"/>
              <a:sym typeface="Roboto Condensed"/>
            </a:endParaRPr>
          </a:p>
        </p:txBody>
      </p:sp>
      <p:sp>
        <p:nvSpPr>
          <p:cNvPr id="1212" name="Google Shape;1212;gd39bcb2f2a_1_134"/>
          <p:cNvSpPr txBox="1"/>
          <p:nvPr/>
        </p:nvSpPr>
        <p:spPr>
          <a:xfrm>
            <a:off x="6284253" y="143950"/>
            <a:ext cx="2676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Roboto Condensed"/>
                <a:ea typeface="Roboto Condensed"/>
                <a:cs typeface="Roboto Condensed"/>
                <a:sym typeface="Roboto Condensed"/>
              </a:rPr>
              <a:t>Top Variables for Non-success</a:t>
            </a:r>
            <a:endParaRPr b="1" i="0" sz="1400" u="none" cap="none" strike="noStrike">
              <a:solidFill>
                <a:schemeClr val="lt1"/>
              </a:solidFill>
              <a:latin typeface="Roboto Condensed"/>
              <a:ea typeface="Roboto Condensed"/>
              <a:cs typeface="Roboto Condensed"/>
              <a:sym typeface="Roboto Condensed"/>
            </a:endParaRPr>
          </a:p>
        </p:txBody>
      </p:sp>
      <p:sp>
        <p:nvSpPr>
          <p:cNvPr id="1213" name="Google Shape;1213;gd39bcb2f2a_1_1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14" name="Google Shape;1214;gd39bcb2f2a_1_134"/>
          <p:cNvPicPr preferRelativeResize="0"/>
          <p:nvPr/>
        </p:nvPicPr>
        <p:blipFill rotWithShape="1">
          <a:blip r:embed="rId4">
            <a:alphaModFix/>
          </a:blip>
          <a:srcRect b="0" l="0" r="0" t="0"/>
          <a:stretch/>
        </p:blipFill>
        <p:spPr>
          <a:xfrm>
            <a:off x="2872200" y="555875"/>
            <a:ext cx="2676000" cy="4404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d39bcb2f2a_1_142"/>
          <p:cNvSpPr txBox="1"/>
          <p:nvPr>
            <p:ph type="ctrTitle"/>
          </p:nvPr>
        </p:nvSpPr>
        <p:spPr>
          <a:xfrm flipH="1">
            <a:off x="457200" y="12"/>
            <a:ext cx="82296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Random Forests Example</a:t>
            </a:r>
            <a:endParaRPr/>
          </a:p>
          <a:p>
            <a:pPr indent="0" lvl="0" marL="0" rtl="0" algn="ctr">
              <a:lnSpc>
                <a:spcPct val="100000"/>
              </a:lnSpc>
              <a:spcBef>
                <a:spcPts val="0"/>
              </a:spcBef>
              <a:spcAft>
                <a:spcPts val="0"/>
              </a:spcAft>
              <a:buSzPts val="3600"/>
              <a:buNone/>
            </a:pPr>
            <a:r>
              <a:t/>
            </a:r>
            <a:endParaRPr/>
          </a:p>
        </p:txBody>
      </p:sp>
      <p:sp>
        <p:nvSpPr>
          <p:cNvPr id="1220" name="Google Shape;1220;gd39bcb2f2a_1_142"/>
          <p:cNvSpPr txBox="1"/>
          <p:nvPr/>
        </p:nvSpPr>
        <p:spPr>
          <a:xfrm>
            <a:off x="592650" y="4527300"/>
            <a:ext cx="795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Light"/>
              <a:ea typeface="Roboto Condensed Light"/>
              <a:cs typeface="Roboto Condensed Light"/>
              <a:sym typeface="Roboto Condensed Light"/>
            </a:endParaRPr>
          </a:p>
        </p:txBody>
      </p:sp>
      <p:pic>
        <p:nvPicPr>
          <p:cNvPr id="1221" name="Google Shape;1221;gd39bcb2f2a_1_142"/>
          <p:cNvPicPr preferRelativeResize="0"/>
          <p:nvPr/>
        </p:nvPicPr>
        <p:blipFill rotWithShape="1">
          <a:blip r:embed="rId3">
            <a:alphaModFix/>
          </a:blip>
          <a:srcRect b="0" l="0" r="0" t="0"/>
          <a:stretch/>
        </p:blipFill>
        <p:spPr>
          <a:xfrm>
            <a:off x="1560176" y="670500"/>
            <a:ext cx="5561598" cy="4171226"/>
          </a:xfrm>
          <a:prstGeom prst="rect">
            <a:avLst/>
          </a:prstGeom>
          <a:noFill/>
          <a:ln>
            <a:noFill/>
          </a:ln>
        </p:spPr>
      </p:pic>
      <p:sp>
        <p:nvSpPr>
          <p:cNvPr id="1222" name="Google Shape;1222;gd39bcb2f2a_1_1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gd39bcb2f2a_1_148"/>
          <p:cNvSpPr txBox="1"/>
          <p:nvPr>
            <p:ph type="ctrTitle"/>
          </p:nvPr>
        </p:nvSpPr>
        <p:spPr>
          <a:xfrm flipH="1">
            <a:off x="457200" y="209487"/>
            <a:ext cx="82296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Random Forests for Variable Importance</a:t>
            </a:r>
            <a:endParaRPr/>
          </a:p>
        </p:txBody>
      </p:sp>
      <p:sp>
        <p:nvSpPr>
          <p:cNvPr id="1228" name="Google Shape;1228;gd39bcb2f2a_1_148"/>
          <p:cNvSpPr txBox="1"/>
          <p:nvPr>
            <p:ph idx="4294967295" type="subTitle"/>
          </p:nvPr>
        </p:nvSpPr>
        <p:spPr>
          <a:xfrm>
            <a:off x="370925" y="1114875"/>
            <a:ext cx="4255200" cy="364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Classic RF</a:t>
            </a:r>
            <a:endParaRPr b="1" i="0" sz="1800" u="none" cap="none" strike="noStrike">
              <a:solidFill>
                <a:schemeClr val="lt1"/>
              </a:solidFill>
              <a:latin typeface="Roboto Condensed"/>
              <a:ea typeface="Roboto Condensed"/>
              <a:cs typeface="Roboto Condensed"/>
              <a:sym typeface="Roboto Condensed"/>
            </a:endParaRPr>
          </a:p>
          <a:p>
            <a:pPr indent="0" lvl="0" marL="457200" marR="0" rtl="0" algn="l">
              <a:lnSpc>
                <a:spcPct val="115000"/>
              </a:lnSpc>
              <a:spcBef>
                <a:spcPts val="0"/>
              </a:spcBef>
              <a:spcAft>
                <a:spcPts val="0"/>
              </a:spcAft>
              <a:buClr>
                <a:schemeClr val="lt1"/>
              </a:buClr>
              <a:buSzPts val="1800"/>
              <a:buFont typeface="Roboto Condensed Light"/>
              <a:buNone/>
            </a:pPr>
            <a:r>
              <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Ranger</a:t>
            </a:r>
            <a:endParaRPr b="1" i="0" sz="1800" u="none" cap="none" strike="noStrike">
              <a:solidFill>
                <a:schemeClr val="lt1"/>
              </a:solidFill>
              <a:latin typeface="Roboto Condensed"/>
              <a:ea typeface="Roboto Condensed"/>
              <a:cs typeface="Roboto Condensed"/>
              <a:sym typeface="Roboto Condensed"/>
            </a:endParaRPr>
          </a:p>
          <a:p>
            <a:pPr indent="-317500" lvl="1" marL="914400" marR="0" rtl="0" algn="l">
              <a:lnSpc>
                <a:spcPct val="115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RANdom forest GEneratoR</a:t>
            </a:r>
            <a:endParaRPr b="1" i="0" sz="1400" u="none" cap="none" strike="noStrike">
              <a:solidFill>
                <a:schemeClr val="lt1"/>
              </a:solidFill>
              <a:latin typeface="Roboto Condensed"/>
              <a:ea typeface="Roboto Condensed"/>
              <a:cs typeface="Roboto Condensed"/>
              <a:sym typeface="Roboto Condensed"/>
            </a:endParaRPr>
          </a:p>
          <a:p>
            <a:pPr indent="-317500" lvl="1" marL="914400" marR="0" rtl="0" algn="l">
              <a:lnSpc>
                <a:spcPct val="115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Fast implementation of random forests good for high-dimensionality data</a:t>
            </a:r>
            <a:endParaRPr b="1" i="0" sz="1400" u="none" cap="none" strike="noStrike">
              <a:solidFill>
                <a:schemeClr val="lt1"/>
              </a:solidFill>
              <a:latin typeface="Roboto Condensed"/>
              <a:ea typeface="Roboto Condensed"/>
              <a:cs typeface="Roboto Condensed"/>
              <a:sym typeface="Roboto Condensed"/>
            </a:endParaRPr>
          </a:p>
          <a:p>
            <a:pPr indent="0" lvl="0" marL="914400" marR="0" rtl="0" algn="l">
              <a:lnSpc>
                <a:spcPct val="115000"/>
              </a:lnSpc>
              <a:spcBef>
                <a:spcPts val="0"/>
              </a:spcBef>
              <a:spcAft>
                <a:spcPts val="0"/>
              </a:spcAft>
              <a:buClr>
                <a:schemeClr val="lt1"/>
              </a:buClr>
              <a:buSzPts val="1800"/>
              <a:buFont typeface="Roboto Condensed Light"/>
              <a:buNone/>
            </a:pPr>
            <a:r>
              <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Regularized RF</a:t>
            </a:r>
            <a:endParaRPr b="1" i="0" sz="1800" u="none" cap="none" strike="noStrike">
              <a:solidFill>
                <a:schemeClr val="lt1"/>
              </a:solidFill>
              <a:latin typeface="Roboto Condensed"/>
              <a:ea typeface="Roboto Condensed"/>
              <a:cs typeface="Roboto Condensed"/>
              <a:sym typeface="Roboto Condensed"/>
            </a:endParaRPr>
          </a:p>
          <a:p>
            <a:pPr indent="-317500" lvl="1" marL="914400" marR="0" rtl="0" algn="l">
              <a:lnSpc>
                <a:spcPct val="115000"/>
              </a:lnSpc>
              <a:spcBef>
                <a:spcPts val="0"/>
              </a:spcBef>
              <a:spcAft>
                <a:spcPts val="0"/>
              </a:spcAft>
              <a:buClr>
                <a:schemeClr val="lt1"/>
              </a:buClr>
              <a:buSzPts val="1400"/>
              <a:buFont typeface="Roboto Condensed"/>
              <a:buChar char="○"/>
            </a:pPr>
            <a:r>
              <a:rPr b="1" i="0" lang="en" sz="1400" u="none" cap="none" strike="noStrike">
                <a:solidFill>
                  <a:schemeClr val="lt1"/>
                </a:solidFill>
                <a:latin typeface="Roboto Condensed"/>
                <a:ea typeface="Roboto Condensed"/>
                <a:cs typeface="Roboto Condensed"/>
                <a:sym typeface="Roboto Condensed"/>
              </a:rPr>
              <a:t>Discourages splitting on a new feature unless there is substantial information gain</a:t>
            </a:r>
            <a:endParaRPr b="1" i="0" sz="1400" u="none" cap="none" strike="noStrike">
              <a:solidFill>
                <a:schemeClr val="lt1"/>
              </a:solidFill>
              <a:latin typeface="Roboto Condensed"/>
              <a:ea typeface="Roboto Condensed"/>
              <a:cs typeface="Roboto Condensed"/>
              <a:sym typeface="Roboto Condensed"/>
            </a:endParaRPr>
          </a:p>
          <a:p>
            <a:pPr indent="0" lvl="0" marL="0" marR="0" rtl="0" algn="l">
              <a:lnSpc>
                <a:spcPct val="115000"/>
              </a:lnSpc>
              <a:spcBef>
                <a:spcPts val="0"/>
              </a:spcBef>
              <a:spcAft>
                <a:spcPts val="0"/>
              </a:spcAft>
              <a:buClr>
                <a:schemeClr val="lt1"/>
              </a:buClr>
              <a:buSzPts val="1800"/>
              <a:buFont typeface="Roboto Condensed Light"/>
              <a:buNone/>
            </a:pPr>
            <a:r>
              <a:t/>
            </a:r>
            <a:endParaRPr b="0" i="0" sz="18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lt1"/>
              </a:buClr>
              <a:buSzPts val="1800"/>
              <a:buFont typeface="Roboto Condensed Light"/>
              <a:buNone/>
            </a:pPr>
            <a:r>
              <a:t/>
            </a:r>
            <a:endParaRPr b="0" i="0" sz="1800" u="none" cap="none" strike="noStrike">
              <a:solidFill>
                <a:schemeClr val="lt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Clr>
                <a:schemeClr val="lt1"/>
              </a:buClr>
              <a:buSzPts val="1800"/>
              <a:buFont typeface="Roboto Condensed Light"/>
              <a:buNone/>
            </a:pPr>
            <a:r>
              <a:t/>
            </a:r>
            <a:endParaRPr b="0" i="0" sz="1800" u="none" cap="none" strike="noStrike">
              <a:solidFill>
                <a:schemeClr val="lt1"/>
              </a:solidFill>
              <a:latin typeface="Roboto Condensed Light"/>
              <a:ea typeface="Roboto Condensed Light"/>
              <a:cs typeface="Roboto Condensed Light"/>
              <a:sym typeface="Roboto Condensed Light"/>
            </a:endParaRPr>
          </a:p>
        </p:txBody>
      </p:sp>
      <p:sp>
        <p:nvSpPr>
          <p:cNvPr id="1229" name="Google Shape;1229;gd39bcb2f2a_1_148"/>
          <p:cNvSpPr txBox="1"/>
          <p:nvPr/>
        </p:nvSpPr>
        <p:spPr>
          <a:xfrm>
            <a:off x="5756575" y="1313750"/>
            <a:ext cx="270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230" name="Google Shape;1230;gd39bcb2f2a_1_148"/>
          <p:cNvSpPr txBox="1"/>
          <p:nvPr/>
        </p:nvSpPr>
        <p:spPr>
          <a:xfrm>
            <a:off x="4626000" y="1114875"/>
            <a:ext cx="3991800" cy="3648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lt1"/>
                </a:solidFill>
                <a:latin typeface="Roboto Condensed"/>
                <a:ea typeface="Roboto Condensed"/>
                <a:cs typeface="Roboto Condensed"/>
                <a:sym typeface="Roboto Condensed"/>
              </a:rPr>
              <a:t>“Importance” is measured two ways:</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Impurity</a:t>
            </a:r>
            <a:endParaRPr b="1" i="0" sz="1800" u="none" cap="none" strike="noStrike">
              <a:solidFill>
                <a:schemeClr val="lt1"/>
              </a:solidFill>
              <a:latin typeface="Roboto Condensed"/>
              <a:ea typeface="Roboto Condensed"/>
              <a:cs typeface="Roboto Condensed"/>
              <a:sym typeface="Roboto Condensed"/>
            </a:endParaRPr>
          </a:p>
          <a:p>
            <a:pPr indent="-342900" lvl="1" marL="9144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Gini or adjusted Gini </a:t>
            </a:r>
            <a:endParaRPr b="1" i="0" sz="1800" u="none" cap="none" strike="noStrike">
              <a:solidFill>
                <a:schemeClr val="lt1"/>
              </a:solidFill>
              <a:latin typeface="Roboto Condensed"/>
              <a:ea typeface="Roboto Condensed"/>
              <a:cs typeface="Roboto Condensed"/>
              <a:sym typeface="Roboto Condensed"/>
            </a:endParaRPr>
          </a:p>
          <a:p>
            <a:pPr indent="-342900" lvl="1" marL="9144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Mean decrease in impurity for all tree splits</a:t>
            </a:r>
            <a:endParaRPr b="1" i="0" sz="1800" u="none" cap="none" strike="noStrike">
              <a:solidFill>
                <a:schemeClr val="lt1"/>
              </a:solidFill>
              <a:latin typeface="Roboto Condensed"/>
              <a:ea typeface="Roboto Condensed"/>
              <a:cs typeface="Roboto Condensed"/>
              <a:sym typeface="Roboto Condensed"/>
            </a:endParaRPr>
          </a:p>
          <a:p>
            <a:pPr indent="-342900" lvl="1" marL="9144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Bigger means more important</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Permutation</a:t>
            </a:r>
            <a:endParaRPr b="1" i="0" sz="1800" u="none" cap="none" strike="noStrike">
              <a:solidFill>
                <a:schemeClr val="lt1"/>
              </a:solidFill>
              <a:latin typeface="Roboto Condensed"/>
              <a:ea typeface="Roboto Condensed"/>
              <a:cs typeface="Roboto Condensed"/>
              <a:sym typeface="Roboto Condensed"/>
            </a:endParaRPr>
          </a:p>
          <a:p>
            <a:pPr indent="-342900" lvl="1" marL="9144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Decrease in accuracy if the values of the variable were shuffled</a:t>
            </a:r>
            <a:endParaRPr b="1" i="0" sz="1800" u="none" cap="none" strike="noStrike">
              <a:solidFill>
                <a:schemeClr val="lt1"/>
              </a:solidFill>
              <a:latin typeface="Roboto Condensed"/>
              <a:ea typeface="Roboto Condensed"/>
              <a:cs typeface="Roboto Condensed"/>
              <a:sym typeface="Roboto Condensed"/>
            </a:endParaRPr>
          </a:p>
          <a:p>
            <a:pPr indent="-342900" lvl="1" marL="914400" marR="0" rtl="0" algn="l">
              <a:lnSpc>
                <a:spcPct val="115000"/>
              </a:lnSpc>
              <a:spcBef>
                <a:spcPts val="0"/>
              </a:spcBef>
              <a:spcAft>
                <a:spcPts val="0"/>
              </a:spcAft>
              <a:buClr>
                <a:schemeClr val="lt1"/>
              </a:buClr>
              <a:buSzPts val="1800"/>
              <a:buFont typeface="Roboto Condensed"/>
              <a:buChar char="○"/>
            </a:pPr>
            <a:r>
              <a:rPr b="1" i="0" lang="en" sz="1800" u="none" cap="none" strike="noStrike">
                <a:solidFill>
                  <a:schemeClr val="lt1"/>
                </a:solidFill>
                <a:latin typeface="Roboto Condensed"/>
                <a:ea typeface="Roboto Condensed"/>
                <a:cs typeface="Roboto Condensed"/>
                <a:sym typeface="Roboto Condensed"/>
              </a:rPr>
              <a:t>Bigger means more important</a:t>
            </a:r>
            <a:endParaRPr b="1" i="0" sz="1800" u="none" cap="none" strike="noStrike">
              <a:solidFill>
                <a:schemeClr val="lt1"/>
              </a:solidFill>
              <a:latin typeface="Roboto Condensed"/>
              <a:ea typeface="Roboto Condensed"/>
              <a:cs typeface="Roboto Condensed"/>
              <a:sym typeface="Roboto Condensed"/>
            </a:endParaRPr>
          </a:p>
        </p:txBody>
      </p:sp>
      <p:sp>
        <p:nvSpPr>
          <p:cNvPr id="1231" name="Google Shape;1231;gd39bcb2f2a_1_1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d39bcb2f2a_1_155"/>
          <p:cNvSpPr txBox="1"/>
          <p:nvPr>
            <p:ph type="ctrTitle"/>
          </p:nvPr>
        </p:nvSpPr>
        <p:spPr>
          <a:xfrm flipH="1">
            <a:off x="355600" y="2236500"/>
            <a:ext cx="39561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t/>
            </a:r>
            <a:endParaRPr/>
          </a:p>
        </p:txBody>
      </p:sp>
      <p:sp>
        <p:nvSpPr>
          <p:cNvPr id="1237" name="Google Shape;1237;gd39bcb2f2a_1_155"/>
          <p:cNvSpPr txBox="1"/>
          <p:nvPr>
            <p:ph idx="1" type="subTitle"/>
          </p:nvPr>
        </p:nvSpPr>
        <p:spPr>
          <a:xfrm>
            <a:off x="4825200" y="1728900"/>
            <a:ext cx="2490300" cy="16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pic>
        <p:nvPicPr>
          <p:cNvPr id="1238" name="Google Shape;1238;gd39bcb2f2a_1_155"/>
          <p:cNvPicPr preferRelativeResize="0"/>
          <p:nvPr/>
        </p:nvPicPr>
        <p:blipFill rotWithShape="1">
          <a:blip r:embed="rId3">
            <a:alphaModFix/>
          </a:blip>
          <a:srcRect b="0" l="0" r="0" t="0"/>
          <a:stretch/>
        </p:blipFill>
        <p:spPr>
          <a:xfrm>
            <a:off x="152400" y="152400"/>
            <a:ext cx="5184150" cy="3454424"/>
          </a:xfrm>
          <a:prstGeom prst="rect">
            <a:avLst/>
          </a:prstGeom>
          <a:noFill/>
          <a:ln>
            <a:noFill/>
          </a:ln>
        </p:spPr>
      </p:pic>
      <p:pic>
        <p:nvPicPr>
          <p:cNvPr id="1239" name="Google Shape;1239;gd39bcb2f2a_1_155"/>
          <p:cNvPicPr preferRelativeResize="0"/>
          <p:nvPr/>
        </p:nvPicPr>
        <p:blipFill rotWithShape="1">
          <a:blip r:embed="rId4">
            <a:alphaModFix/>
          </a:blip>
          <a:srcRect b="0" l="0" r="0" t="0"/>
          <a:stretch/>
        </p:blipFill>
        <p:spPr>
          <a:xfrm>
            <a:off x="2777049" y="445875"/>
            <a:ext cx="6207974" cy="4538375"/>
          </a:xfrm>
          <a:prstGeom prst="rect">
            <a:avLst/>
          </a:prstGeom>
          <a:noFill/>
          <a:ln>
            <a:noFill/>
          </a:ln>
        </p:spPr>
      </p:pic>
      <p:cxnSp>
        <p:nvCxnSpPr>
          <p:cNvPr id="1240" name="Google Shape;1240;gd39bcb2f2a_1_155"/>
          <p:cNvCxnSpPr/>
          <p:nvPr/>
        </p:nvCxnSpPr>
        <p:spPr>
          <a:xfrm flipH="1" rot="10800000">
            <a:off x="2034550" y="2711013"/>
            <a:ext cx="742500" cy="8100"/>
          </a:xfrm>
          <a:prstGeom prst="straightConnector1">
            <a:avLst/>
          </a:prstGeom>
          <a:noFill/>
          <a:ln cap="flat" cmpd="sng" w="76200">
            <a:solidFill>
              <a:srgbClr val="93C47D"/>
            </a:solidFill>
            <a:prstDash val="solid"/>
            <a:round/>
            <a:headEnd len="sm" w="sm" type="none"/>
            <a:tailEnd len="med" w="med" type="triangle"/>
          </a:ln>
        </p:spPr>
      </p:cxnSp>
      <p:sp>
        <p:nvSpPr>
          <p:cNvPr id="1241" name="Google Shape;1241;gd39bcb2f2a_1_155"/>
          <p:cNvSpPr txBox="1"/>
          <p:nvPr/>
        </p:nvSpPr>
        <p:spPr>
          <a:xfrm>
            <a:off x="152400" y="3745000"/>
            <a:ext cx="2624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Roboto Condensed"/>
                <a:ea typeface="Roboto Condensed"/>
                <a:cs typeface="Roboto Condensed"/>
                <a:sym typeface="Roboto Condensed"/>
              </a:rPr>
              <a:t>Some important variables for success (&gt;80% units passed)</a:t>
            </a:r>
            <a:endParaRPr b="1" i="0" sz="1600" u="none" cap="none" strike="noStrike">
              <a:solidFill>
                <a:schemeClr val="lt1"/>
              </a:solidFill>
              <a:latin typeface="Roboto Condensed"/>
              <a:ea typeface="Roboto Condensed"/>
              <a:cs typeface="Roboto Condensed"/>
              <a:sym typeface="Roboto Condensed"/>
            </a:endParaRPr>
          </a:p>
        </p:txBody>
      </p:sp>
      <p:sp>
        <p:nvSpPr>
          <p:cNvPr id="1242" name="Google Shape;1242;gd39bcb2f2a_1_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pic>
        <p:nvPicPr>
          <p:cNvPr id="1247" name="Google Shape;1247;gd6d8ed4ea2_1_18"/>
          <p:cNvPicPr preferRelativeResize="0"/>
          <p:nvPr/>
        </p:nvPicPr>
        <p:blipFill rotWithShape="1">
          <a:blip r:embed="rId3">
            <a:alphaModFix/>
          </a:blip>
          <a:srcRect b="0" l="0" r="0" t="0"/>
          <a:stretch/>
        </p:blipFill>
        <p:spPr>
          <a:xfrm>
            <a:off x="152400" y="152400"/>
            <a:ext cx="5184150" cy="3459460"/>
          </a:xfrm>
          <a:prstGeom prst="rect">
            <a:avLst/>
          </a:prstGeom>
          <a:noFill/>
          <a:ln>
            <a:noFill/>
          </a:ln>
        </p:spPr>
      </p:pic>
      <p:sp>
        <p:nvSpPr>
          <p:cNvPr id="1248" name="Google Shape;1248;gd6d8ed4ea2_1_18"/>
          <p:cNvSpPr txBox="1"/>
          <p:nvPr>
            <p:ph type="ctrTitle"/>
          </p:nvPr>
        </p:nvSpPr>
        <p:spPr>
          <a:xfrm flipH="1">
            <a:off x="355600" y="2236500"/>
            <a:ext cx="39561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t/>
            </a:r>
            <a:endParaRPr/>
          </a:p>
        </p:txBody>
      </p:sp>
      <p:sp>
        <p:nvSpPr>
          <p:cNvPr id="1249" name="Google Shape;1249;gd6d8ed4ea2_1_18"/>
          <p:cNvSpPr txBox="1"/>
          <p:nvPr>
            <p:ph idx="1" type="subTitle"/>
          </p:nvPr>
        </p:nvSpPr>
        <p:spPr>
          <a:xfrm>
            <a:off x="4825200" y="1728900"/>
            <a:ext cx="2490300" cy="168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pic>
        <p:nvPicPr>
          <p:cNvPr id="1250" name="Google Shape;1250;gd6d8ed4ea2_1_18"/>
          <p:cNvPicPr preferRelativeResize="0"/>
          <p:nvPr/>
        </p:nvPicPr>
        <p:blipFill rotWithShape="1">
          <a:blip r:embed="rId4">
            <a:alphaModFix/>
          </a:blip>
          <a:srcRect b="0" l="0" r="0" t="0"/>
          <a:stretch/>
        </p:blipFill>
        <p:spPr>
          <a:xfrm>
            <a:off x="2777050" y="445875"/>
            <a:ext cx="6207974" cy="4531753"/>
          </a:xfrm>
          <a:prstGeom prst="rect">
            <a:avLst/>
          </a:prstGeom>
          <a:noFill/>
          <a:ln>
            <a:noFill/>
          </a:ln>
        </p:spPr>
      </p:pic>
      <p:cxnSp>
        <p:nvCxnSpPr>
          <p:cNvPr id="1251" name="Google Shape;1251;gd6d8ed4ea2_1_18"/>
          <p:cNvCxnSpPr/>
          <p:nvPr/>
        </p:nvCxnSpPr>
        <p:spPr>
          <a:xfrm flipH="1" rot="10800000">
            <a:off x="2034550" y="2711013"/>
            <a:ext cx="742500" cy="8100"/>
          </a:xfrm>
          <a:prstGeom prst="straightConnector1">
            <a:avLst/>
          </a:prstGeom>
          <a:noFill/>
          <a:ln cap="flat" cmpd="sng" w="76200">
            <a:solidFill>
              <a:srgbClr val="EA9999"/>
            </a:solidFill>
            <a:prstDash val="solid"/>
            <a:round/>
            <a:headEnd len="sm" w="sm" type="none"/>
            <a:tailEnd len="med" w="med" type="triangle"/>
          </a:ln>
        </p:spPr>
      </p:cxnSp>
      <p:sp>
        <p:nvSpPr>
          <p:cNvPr id="1252" name="Google Shape;1252;gd6d8ed4ea2_1_18"/>
          <p:cNvSpPr txBox="1"/>
          <p:nvPr/>
        </p:nvSpPr>
        <p:spPr>
          <a:xfrm>
            <a:off x="152400" y="3745000"/>
            <a:ext cx="2624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Roboto Condensed"/>
                <a:ea typeface="Roboto Condensed"/>
                <a:cs typeface="Roboto Condensed"/>
                <a:sym typeface="Roboto Condensed"/>
              </a:rPr>
              <a:t>Repeat for non-success...</a:t>
            </a:r>
            <a:endParaRPr b="1" i="0" sz="1600" u="none" cap="none" strike="noStrike">
              <a:solidFill>
                <a:schemeClr val="lt1"/>
              </a:solidFill>
              <a:latin typeface="Roboto Condensed"/>
              <a:ea typeface="Roboto Condensed"/>
              <a:cs typeface="Roboto Condensed"/>
              <a:sym typeface="Roboto Condensed"/>
            </a:endParaRPr>
          </a:p>
        </p:txBody>
      </p:sp>
      <p:sp>
        <p:nvSpPr>
          <p:cNvPr id="1253" name="Google Shape;1253;gd6d8ed4ea2_1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d39bcb2f2a_1_163"/>
          <p:cNvSpPr txBox="1"/>
          <p:nvPr>
            <p:ph type="title"/>
          </p:nvPr>
        </p:nvSpPr>
        <p:spPr>
          <a:xfrm>
            <a:off x="457200" y="453668"/>
            <a:ext cx="8229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Common Variables</a:t>
            </a:r>
            <a:endParaRPr/>
          </a:p>
        </p:txBody>
      </p:sp>
      <p:sp>
        <p:nvSpPr>
          <p:cNvPr id="1259" name="Google Shape;1259;gd39bcb2f2a_1_163"/>
          <p:cNvSpPr txBox="1"/>
          <p:nvPr>
            <p:ph idx="1" type="subTitle"/>
          </p:nvPr>
        </p:nvSpPr>
        <p:spPr>
          <a:xfrm>
            <a:off x="1659975" y="3138333"/>
            <a:ext cx="1381200" cy="8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Academic Standing</a:t>
            </a:r>
            <a:endParaRPr>
              <a:solidFill>
                <a:srgbClr val="B6D7A8"/>
              </a:solidFill>
            </a:endParaRPr>
          </a:p>
        </p:txBody>
      </p:sp>
      <p:sp>
        <p:nvSpPr>
          <p:cNvPr id="1260" name="Google Shape;1260;gd39bcb2f2a_1_163"/>
          <p:cNvSpPr txBox="1"/>
          <p:nvPr>
            <p:ph idx="2" type="subTitle"/>
          </p:nvPr>
        </p:nvSpPr>
        <p:spPr>
          <a:xfrm>
            <a:off x="3126375" y="3127833"/>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Number of terms completed</a:t>
            </a:r>
            <a:endParaRPr>
              <a:solidFill>
                <a:srgbClr val="B6D7A8"/>
              </a:solidFill>
            </a:endParaRPr>
          </a:p>
        </p:txBody>
      </p:sp>
      <p:sp>
        <p:nvSpPr>
          <p:cNvPr id="1261" name="Google Shape;1261;gd39bcb2f2a_1_163"/>
          <p:cNvSpPr txBox="1"/>
          <p:nvPr>
            <p:ph idx="4" type="subTitle"/>
          </p:nvPr>
        </p:nvSpPr>
        <p:spPr>
          <a:xfrm>
            <a:off x="4523475" y="3143470"/>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Latitude of student’s address</a:t>
            </a:r>
            <a:endParaRPr>
              <a:solidFill>
                <a:srgbClr val="B6D7A8"/>
              </a:solidFill>
            </a:endParaRPr>
          </a:p>
        </p:txBody>
      </p:sp>
      <p:sp>
        <p:nvSpPr>
          <p:cNvPr id="1262" name="Google Shape;1262;gd39bcb2f2a_1_163"/>
          <p:cNvSpPr txBox="1"/>
          <p:nvPr>
            <p:ph idx="5" type="subTitle"/>
          </p:nvPr>
        </p:nvSpPr>
        <p:spPr>
          <a:xfrm>
            <a:off x="1659975" y="2809833"/>
            <a:ext cx="13971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solidFill>
                  <a:srgbClr val="FFFFFF"/>
                </a:solidFill>
              </a:rPr>
              <a:t>Student Standing</a:t>
            </a:r>
            <a:endParaRPr sz="1500">
              <a:solidFill>
                <a:srgbClr val="FFFFFF"/>
              </a:solidFill>
            </a:endParaRPr>
          </a:p>
        </p:txBody>
      </p:sp>
      <p:sp>
        <p:nvSpPr>
          <p:cNvPr id="1263" name="Google Shape;1263;gd39bcb2f2a_1_163"/>
          <p:cNvSpPr txBox="1"/>
          <p:nvPr>
            <p:ph idx="6" type="subTitle"/>
          </p:nvPr>
        </p:nvSpPr>
        <p:spPr>
          <a:xfrm>
            <a:off x="3126375" y="2809833"/>
            <a:ext cx="13812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600"/>
              <a:buNone/>
            </a:pPr>
            <a:r>
              <a:rPr lang="en">
                <a:solidFill>
                  <a:srgbClr val="FFFFFF"/>
                </a:solidFill>
              </a:rPr>
              <a:t>Sessions Comp.</a:t>
            </a:r>
            <a:endParaRPr>
              <a:solidFill>
                <a:srgbClr val="FFFFFF"/>
              </a:solidFill>
            </a:endParaRPr>
          </a:p>
        </p:txBody>
      </p:sp>
      <p:sp>
        <p:nvSpPr>
          <p:cNvPr id="1264" name="Google Shape;1264;gd39bcb2f2a_1_163"/>
          <p:cNvSpPr txBox="1"/>
          <p:nvPr>
            <p:ph idx="8" type="subTitle"/>
          </p:nvPr>
        </p:nvSpPr>
        <p:spPr>
          <a:xfrm>
            <a:off x="4537573" y="2809833"/>
            <a:ext cx="13812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solidFill>
                  <a:srgbClr val="FFFFFF"/>
                </a:solidFill>
              </a:rPr>
              <a:t>Geo. Latitude</a:t>
            </a:r>
            <a:endParaRPr sz="1500">
              <a:solidFill>
                <a:srgbClr val="FFFFFF"/>
              </a:solidFill>
            </a:endParaRPr>
          </a:p>
        </p:txBody>
      </p:sp>
      <p:sp>
        <p:nvSpPr>
          <p:cNvPr id="1265" name="Google Shape;1265;gd39bcb2f2a_1_163"/>
          <p:cNvSpPr txBox="1"/>
          <p:nvPr>
            <p:ph idx="1" type="subTitle"/>
          </p:nvPr>
        </p:nvSpPr>
        <p:spPr>
          <a:xfrm>
            <a:off x="980850" y="2276958"/>
            <a:ext cx="1381200" cy="8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Cumulative GPA</a:t>
            </a:r>
            <a:endParaRPr>
              <a:solidFill>
                <a:srgbClr val="B6D7A8"/>
              </a:solidFill>
            </a:endParaRPr>
          </a:p>
        </p:txBody>
      </p:sp>
      <p:sp>
        <p:nvSpPr>
          <p:cNvPr id="1266" name="Google Shape;1266;gd39bcb2f2a_1_163"/>
          <p:cNvSpPr txBox="1"/>
          <p:nvPr>
            <p:ph idx="2" type="subTitle"/>
          </p:nvPr>
        </p:nvSpPr>
        <p:spPr>
          <a:xfrm>
            <a:off x="2447250" y="2266458"/>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Units completed</a:t>
            </a:r>
            <a:endParaRPr>
              <a:solidFill>
                <a:srgbClr val="B6D7A8"/>
              </a:solidFill>
            </a:endParaRPr>
          </a:p>
        </p:txBody>
      </p:sp>
      <p:sp>
        <p:nvSpPr>
          <p:cNvPr id="1267" name="Google Shape;1267;gd39bcb2f2a_1_163"/>
          <p:cNvSpPr txBox="1"/>
          <p:nvPr>
            <p:ph idx="3" type="subTitle"/>
          </p:nvPr>
        </p:nvSpPr>
        <p:spPr>
          <a:xfrm>
            <a:off x="3913650" y="2263633"/>
            <a:ext cx="13812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Units attempted</a:t>
            </a:r>
            <a:endParaRPr>
              <a:solidFill>
                <a:srgbClr val="B6D7A8"/>
              </a:solidFill>
            </a:endParaRPr>
          </a:p>
        </p:txBody>
      </p:sp>
      <p:sp>
        <p:nvSpPr>
          <p:cNvPr id="1268" name="Google Shape;1268;gd39bcb2f2a_1_163"/>
          <p:cNvSpPr txBox="1"/>
          <p:nvPr>
            <p:ph idx="4" type="subTitle"/>
          </p:nvPr>
        </p:nvSpPr>
        <p:spPr>
          <a:xfrm>
            <a:off x="5365950" y="2282095"/>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Full-time or part-time</a:t>
            </a:r>
            <a:endParaRPr>
              <a:solidFill>
                <a:srgbClr val="B6D7A8"/>
              </a:solidFill>
            </a:endParaRPr>
          </a:p>
        </p:txBody>
      </p:sp>
      <p:sp>
        <p:nvSpPr>
          <p:cNvPr id="1269" name="Google Shape;1269;gd39bcb2f2a_1_163"/>
          <p:cNvSpPr txBox="1"/>
          <p:nvPr>
            <p:ph idx="5" type="subTitle"/>
          </p:nvPr>
        </p:nvSpPr>
        <p:spPr>
          <a:xfrm>
            <a:off x="980850" y="1948458"/>
            <a:ext cx="13971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rgbClr val="FFFFFF"/>
                </a:solidFill>
              </a:rPr>
              <a:t>Cum. GPA</a:t>
            </a:r>
            <a:endParaRPr>
              <a:solidFill>
                <a:srgbClr val="FFFFFF"/>
              </a:solidFill>
            </a:endParaRPr>
          </a:p>
        </p:txBody>
      </p:sp>
      <p:sp>
        <p:nvSpPr>
          <p:cNvPr id="1270" name="Google Shape;1270;gd39bcb2f2a_1_163"/>
          <p:cNvSpPr txBox="1"/>
          <p:nvPr>
            <p:ph idx="6" type="subTitle"/>
          </p:nvPr>
        </p:nvSpPr>
        <p:spPr>
          <a:xfrm>
            <a:off x="2447250" y="1948458"/>
            <a:ext cx="1381200" cy="46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600"/>
              <a:buNone/>
            </a:pPr>
            <a:r>
              <a:rPr lang="en" sz="1400">
                <a:solidFill>
                  <a:srgbClr val="FFFFFF"/>
                </a:solidFill>
              </a:rPr>
              <a:t>Cum. Units Comp.</a:t>
            </a:r>
            <a:endParaRPr sz="1400">
              <a:solidFill>
                <a:srgbClr val="FFFFFF"/>
              </a:solidFill>
            </a:endParaRPr>
          </a:p>
        </p:txBody>
      </p:sp>
      <p:sp>
        <p:nvSpPr>
          <p:cNvPr id="1271" name="Google Shape;1271;gd39bcb2f2a_1_163"/>
          <p:cNvSpPr txBox="1"/>
          <p:nvPr>
            <p:ph idx="7" type="subTitle"/>
          </p:nvPr>
        </p:nvSpPr>
        <p:spPr>
          <a:xfrm>
            <a:off x="3914549" y="1948458"/>
            <a:ext cx="13812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rgbClr val="FFFFFF"/>
                </a:solidFill>
              </a:rPr>
              <a:t>Cum. Units Att.</a:t>
            </a:r>
            <a:endParaRPr>
              <a:solidFill>
                <a:srgbClr val="FFFFFF"/>
              </a:solidFill>
            </a:endParaRPr>
          </a:p>
        </p:txBody>
      </p:sp>
      <p:sp>
        <p:nvSpPr>
          <p:cNvPr id="1272" name="Google Shape;1272;gd39bcb2f2a_1_163"/>
          <p:cNvSpPr txBox="1"/>
          <p:nvPr>
            <p:ph idx="8" type="subTitle"/>
          </p:nvPr>
        </p:nvSpPr>
        <p:spPr>
          <a:xfrm>
            <a:off x="5380048" y="1948458"/>
            <a:ext cx="13812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solidFill>
                  <a:srgbClr val="FFFFFF"/>
                </a:solidFill>
              </a:rPr>
              <a:t>Full-time Status</a:t>
            </a:r>
            <a:endParaRPr sz="1500">
              <a:solidFill>
                <a:srgbClr val="FFFFFF"/>
              </a:solidFill>
            </a:endParaRPr>
          </a:p>
        </p:txBody>
      </p:sp>
      <p:sp>
        <p:nvSpPr>
          <p:cNvPr id="1273" name="Google Shape;1273;gd39bcb2f2a_1_163"/>
          <p:cNvSpPr txBox="1"/>
          <p:nvPr/>
        </p:nvSpPr>
        <p:spPr>
          <a:xfrm>
            <a:off x="1632225" y="1250050"/>
            <a:ext cx="5788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Roboto Condensed"/>
                <a:ea typeface="Roboto Condensed"/>
                <a:cs typeface="Roboto Condensed"/>
                <a:sym typeface="Roboto Condensed"/>
              </a:rPr>
              <a:t>Among all methods of variable selection and measures of importance, nine variables frequently appeared among the most important.</a:t>
            </a:r>
            <a:endParaRPr b="1" i="0" sz="1400" u="none" cap="none" strike="noStrike">
              <a:solidFill>
                <a:srgbClr val="FFFFFF"/>
              </a:solidFill>
              <a:latin typeface="Roboto Condensed"/>
              <a:ea typeface="Roboto Condensed"/>
              <a:cs typeface="Roboto Condensed"/>
              <a:sym typeface="Roboto Condensed"/>
            </a:endParaRPr>
          </a:p>
        </p:txBody>
      </p:sp>
      <p:sp>
        <p:nvSpPr>
          <p:cNvPr id="1274" name="Google Shape;1274;gd39bcb2f2a_1_163"/>
          <p:cNvSpPr txBox="1"/>
          <p:nvPr>
            <p:ph idx="4" type="subTitle"/>
          </p:nvPr>
        </p:nvSpPr>
        <p:spPr>
          <a:xfrm>
            <a:off x="6761250" y="2315720"/>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Student’s age</a:t>
            </a:r>
            <a:endParaRPr>
              <a:solidFill>
                <a:srgbClr val="B6D7A8"/>
              </a:solidFill>
            </a:endParaRPr>
          </a:p>
        </p:txBody>
      </p:sp>
      <p:sp>
        <p:nvSpPr>
          <p:cNvPr id="1275" name="Google Shape;1275;gd39bcb2f2a_1_163"/>
          <p:cNvSpPr txBox="1"/>
          <p:nvPr>
            <p:ph idx="8" type="subTitle"/>
          </p:nvPr>
        </p:nvSpPr>
        <p:spPr>
          <a:xfrm>
            <a:off x="6775348" y="1982083"/>
            <a:ext cx="13812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solidFill>
                  <a:srgbClr val="FFFFFF"/>
                </a:solidFill>
              </a:rPr>
              <a:t>Age</a:t>
            </a:r>
            <a:endParaRPr sz="1500">
              <a:solidFill>
                <a:srgbClr val="FFFFFF"/>
              </a:solidFill>
            </a:endParaRPr>
          </a:p>
        </p:txBody>
      </p:sp>
      <p:sp>
        <p:nvSpPr>
          <p:cNvPr id="1276" name="Google Shape;1276;gd39bcb2f2a_1_163"/>
          <p:cNvSpPr txBox="1"/>
          <p:nvPr>
            <p:ph idx="4" type="subTitle"/>
          </p:nvPr>
        </p:nvSpPr>
        <p:spPr>
          <a:xfrm>
            <a:off x="5995575" y="3143470"/>
            <a:ext cx="1397100" cy="84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B6D7A8"/>
                </a:solidFill>
              </a:rPr>
              <a:t>Latitude of student’s address</a:t>
            </a:r>
            <a:endParaRPr>
              <a:solidFill>
                <a:srgbClr val="B6D7A8"/>
              </a:solidFill>
            </a:endParaRPr>
          </a:p>
        </p:txBody>
      </p:sp>
      <p:sp>
        <p:nvSpPr>
          <p:cNvPr id="1277" name="Google Shape;1277;gd39bcb2f2a_1_163"/>
          <p:cNvSpPr txBox="1"/>
          <p:nvPr>
            <p:ph idx="8" type="subTitle"/>
          </p:nvPr>
        </p:nvSpPr>
        <p:spPr>
          <a:xfrm>
            <a:off x="6009673" y="2809833"/>
            <a:ext cx="13812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solidFill>
                  <a:srgbClr val="FFFFFF"/>
                </a:solidFill>
              </a:rPr>
              <a:t>Geo. Longitude</a:t>
            </a:r>
            <a:endParaRPr sz="1500">
              <a:solidFill>
                <a:srgbClr val="FFFFFF"/>
              </a:solidFill>
            </a:endParaRPr>
          </a:p>
        </p:txBody>
      </p:sp>
      <p:sp>
        <p:nvSpPr>
          <p:cNvPr id="1278" name="Google Shape;1278;gd39bcb2f2a_1_1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79" name="Google Shape;1279;gd39bcb2f2a_1_163"/>
          <p:cNvSpPr txBox="1"/>
          <p:nvPr/>
        </p:nvSpPr>
        <p:spPr>
          <a:xfrm>
            <a:off x="984150" y="3973525"/>
            <a:ext cx="71757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lt1"/>
                </a:solidFill>
                <a:latin typeface="Roboto Condensed Light"/>
                <a:ea typeface="Roboto Condensed Light"/>
                <a:cs typeface="Roboto Condensed Light"/>
                <a:sym typeface="Roboto Condensed Light"/>
              </a:rPr>
              <a:t>Looking at 2020 only (COVID Terms), these same variables ranked among the most important, though their order may be shuffled.</a:t>
            </a:r>
            <a:endParaRPr b="0" i="0" sz="1400" u="none" cap="none" strike="noStrike">
              <a:solidFill>
                <a:srgbClr val="000000"/>
              </a:solidFill>
              <a:latin typeface="Roboto Condensed Light"/>
              <a:ea typeface="Roboto Condensed Light"/>
              <a:cs typeface="Roboto Condensed Light"/>
              <a:sym typeface="Roboto Condensed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gd39bcb2f2a_1_184"/>
          <p:cNvSpPr txBox="1"/>
          <p:nvPr>
            <p:ph type="ctrTitle"/>
          </p:nvPr>
        </p:nvSpPr>
        <p:spPr>
          <a:xfrm flipH="1">
            <a:off x="547650" y="2205150"/>
            <a:ext cx="3956100" cy="73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3900"/>
              <a:t>Model Techniques</a:t>
            </a:r>
            <a:endParaRPr sz="3900"/>
          </a:p>
        </p:txBody>
      </p:sp>
      <p:sp>
        <p:nvSpPr>
          <p:cNvPr id="1285" name="Google Shape;1285;gd39bcb2f2a_1_184"/>
          <p:cNvSpPr txBox="1"/>
          <p:nvPr>
            <p:ph idx="1" type="subTitle"/>
          </p:nvPr>
        </p:nvSpPr>
        <p:spPr>
          <a:xfrm>
            <a:off x="4803850" y="1824925"/>
            <a:ext cx="2612700" cy="168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500"/>
              <a:t>Now that we have rigorously confirmed which covariates would contribute in a meaningful way to the prediction of student success, we wanted try our hand at making those predictions     </a:t>
            </a:r>
            <a:endParaRPr sz="1500"/>
          </a:p>
        </p:txBody>
      </p:sp>
      <p:sp>
        <p:nvSpPr>
          <p:cNvPr id="1286" name="Google Shape;1286;gd39bcb2f2a_1_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gd39bcb2f2a_1_190"/>
          <p:cNvSpPr txBox="1"/>
          <p:nvPr>
            <p:ph type="ctrTitle"/>
          </p:nvPr>
        </p:nvSpPr>
        <p:spPr>
          <a:xfrm flipH="1">
            <a:off x="112675" y="974000"/>
            <a:ext cx="57624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2600"/>
              <a:t>Things to Consider When Choosing a Model</a:t>
            </a:r>
            <a:endParaRPr sz="2600"/>
          </a:p>
        </p:txBody>
      </p:sp>
      <p:sp>
        <p:nvSpPr>
          <p:cNvPr id="1292" name="Google Shape;1292;gd39bcb2f2a_1_190"/>
          <p:cNvSpPr txBox="1"/>
          <p:nvPr>
            <p:ph idx="4294967295" type="subTitle"/>
          </p:nvPr>
        </p:nvSpPr>
        <p:spPr>
          <a:xfrm>
            <a:off x="292700" y="1644500"/>
            <a:ext cx="5649900" cy="2236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Roboto Condensed Light"/>
              <a:buChar char="●"/>
            </a:pPr>
            <a:r>
              <a:rPr b="0" i="0" lang="en" sz="1800" u="none" cap="none" strike="noStrike">
                <a:solidFill>
                  <a:schemeClr val="lt1"/>
                </a:solidFill>
                <a:latin typeface="Roboto Condensed Light"/>
                <a:ea typeface="Roboto Condensed Light"/>
                <a:cs typeface="Roboto Condensed Light"/>
                <a:sym typeface="Roboto Condensed Light"/>
              </a:rPr>
              <a:t>What type of data do we have? </a:t>
            </a:r>
            <a:r>
              <a:rPr b="1" i="0" lang="en" sz="1800" u="none" cap="none" strike="noStrike">
                <a:solidFill>
                  <a:schemeClr val="lt1"/>
                </a:solidFill>
                <a:latin typeface="Roboto Condensed"/>
                <a:ea typeface="Roboto Condensed"/>
                <a:cs typeface="Roboto Condensed"/>
                <a:sym typeface="Roboto Condensed"/>
              </a:rPr>
              <a:t>Mixed data</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Light"/>
              <a:buChar char="●"/>
            </a:pPr>
            <a:r>
              <a:rPr b="0" i="0" lang="en" sz="1800" u="none" cap="none" strike="noStrike">
                <a:solidFill>
                  <a:schemeClr val="lt1"/>
                </a:solidFill>
                <a:latin typeface="Roboto Condensed Light"/>
                <a:ea typeface="Roboto Condensed Light"/>
                <a:cs typeface="Roboto Condensed Light"/>
                <a:sym typeface="Roboto Condensed Light"/>
              </a:rPr>
              <a:t>What form do our response variables take? </a:t>
            </a:r>
            <a:r>
              <a:rPr b="1" i="0" lang="en" sz="1800" u="none" cap="none" strike="noStrike">
                <a:solidFill>
                  <a:schemeClr val="lt1"/>
                </a:solidFill>
                <a:latin typeface="Roboto Condensed"/>
                <a:ea typeface="Roboto Condensed"/>
                <a:cs typeface="Roboto Condensed"/>
                <a:sym typeface="Roboto Condensed"/>
              </a:rPr>
              <a:t>Binary</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Light"/>
              <a:buChar char="●"/>
            </a:pPr>
            <a:r>
              <a:rPr b="0" i="0" lang="en" sz="1800" u="none" cap="none" strike="noStrike">
                <a:solidFill>
                  <a:schemeClr val="lt1"/>
                </a:solidFill>
                <a:latin typeface="Roboto Condensed Light"/>
                <a:ea typeface="Roboto Condensed Light"/>
                <a:cs typeface="Roboto Condensed Light"/>
                <a:sym typeface="Roboto Condensed Light"/>
              </a:rPr>
              <a:t>How large is the dataset? </a:t>
            </a:r>
            <a:r>
              <a:rPr b="1" i="0" lang="en" sz="1800" u="none" cap="none" strike="noStrike">
                <a:solidFill>
                  <a:schemeClr val="lt1"/>
                </a:solidFill>
                <a:latin typeface="Roboto Condensed"/>
                <a:ea typeface="Roboto Condensed"/>
                <a:cs typeface="Roboto Condensed"/>
                <a:sym typeface="Roboto Condensed"/>
              </a:rPr>
              <a:t>86,000 x 55</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a:buChar char="●"/>
            </a:pPr>
            <a:r>
              <a:rPr b="0" i="0" lang="en" sz="1800" u="none" cap="none" strike="noStrike">
                <a:solidFill>
                  <a:schemeClr val="lt1"/>
                </a:solidFill>
                <a:latin typeface="Roboto Condensed Light"/>
                <a:ea typeface="Roboto Condensed Light"/>
                <a:cs typeface="Roboto Condensed Light"/>
                <a:sym typeface="Roboto Condensed Light"/>
              </a:rPr>
              <a:t>Are there computational constraints? </a:t>
            </a:r>
            <a:r>
              <a:rPr b="1" i="0" lang="en" sz="1800" u="none" cap="none" strike="noStrike">
                <a:solidFill>
                  <a:schemeClr val="lt1"/>
                </a:solidFill>
                <a:latin typeface="Roboto Condensed"/>
                <a:ea typeface="Roboto Condensed"/>
                <a:cs typeface="Roboto Condensed"/>
                <a:sym typeface="Roboto Condensed"/>
              </a:rPr>
              <a:t>Always </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Light"/>
              <a:buChar char="●"/>
            </a:pPr>
            <a:r>
              <a:rPr b="0" i="0" lang="en" sz="1800" u="none" cap="none" strike="noStrike">
                <a:solidFill>
                  <a:schemeClr val="lt1"/>
                </a:solidFill>
                <a:latin typeface="Roboto Condensed Light"/>
                <a:ea typeface="Roboto Condensed Light"/>
                <a:cs typeface="Roboto Condensed Light"/>
                <a:sym typeface="Roboto Condensed Light"/>
              </a:rPr>
              <a:t>Is interpretability important? </a:t>
            </a:r>
            <a:r>
              <a:rPr b="1" i="0" lang="en" sz="1800" u="none" cap="none" strike="noStrike">
                <a:solidFill>
                  <a:schemeClr val="lt1"/>
                </a:solidFill>
                <a:latin typeface="Roboto Condensed"/>
                <a:ea typeface="Roboto Condensed"/>
                <a:cs typeface="Roboto Condensed"/>
                <a:sym typeface="Roboto Condensed"/>
              </a:rPr>
              <a:t>Yes</a:t>
            </a:r>
            <a:endParaRPr b="1" i="0" sz="1800" u="none" cap="none" strike="noStrike">
              <a:solidFill>
                <a:schemeClr val="lt1"/>
              </a:solidFill>
              <a:latin typeface="Roboto Condensed"/>
              <a:ea typeface="Roboto Condensed"/>
              <a:cs typeface="Roboto Condensed"/>
              <a:sym typeface="Roboto Condensed"/>
            </a:endParaRPr>
          </a:p>
          <a:p>
            <a:pPr indent="-342900" lvl="0" marL="457200" marR="0" rtl="0" algn="l">
              <a:lnSpc>
                <a:spcPct val="115000"/>
              </a:lnSpc>
              <a:spcBef>
                <a:spcPts val="0"/>
              </a:spcBef>
              <a:spcAft>
                <a:spcPts val="0"/>
              </a:spcAft>
              <a:buClr>
                <a:schemeClr val="lt1"/>
              </a:buClr>
              <a:buSzPts val="1800"/>
              <a:buFont typeface="Roboto Condensed Light"/>
              <a:buChar char="●"/>
            </a:pPr>
            <a:r>
              <a:rPr b="0" i="0" lang="en" sz="1800" u="none" cap="none" strike="noStrike">
                <a:solidFill>
                  <a:schemeClr val="lt1"/>
                </a:solidFill>
                <a:latin typeface="Roboto Condensed Light"/>
                <a:ea typeface="Roboto Condensed Light"/>
                <a:cs typeface="Roboto Condensed Light"/>
                <a:sym typeface="Roboto Condensed Light"/>
              </a:rPr>
              <a:t>Does our model need to be reusable? </a:t>
            </a:r>
            <a:r>
              <a:rPr b="1" i="0" lang="en" sz="1800" u="none" cap="none" strike="noStrike">
                <a:solidFill>
                  <a:schemeClr val="lt1"/>
                </a:solidFill>
                <a:latin typeface="Roboto Condensed"/>
                <a:ea typeface="Roboto Condensed"/>
                <a:cs typeface="Roboto Condensed"/>
                <a:sym typeface="Roboto Condensed"/>
              </a:rPr>
              <a:t>Yes</a:t>
            </a:r>
            <a:endParaRPr b="1" i="0" sz="2000" u="none" cap="none" strike="noStrike">
              <a:solidFill>
                <a:schemeClr val="lt1"/>
              </a:solidFill>
              <a:latin typeface="Roboto Condensed"/>
              <a:ea typeface="Roboto Condensed"/>
              <a:cs typeface="Roboto Condensed"/>
              <a:sym typeface="Roboto Condensed"/>
            </a:endParaRPr>
          </a:p>
        </p:txBody>
      </p:sp>
      <p:pic>
        <p:nvPicPr>
          <p:cNvPr id="1293" name="Google Shape;1293;gd39bcb2f2a_1_190"/>
          <p:cNvPicPr preferRelativeResize="0"/>
          <p:nvPr/>
        </p:nvPicPr>
        <p:blipFill rotWithShape="1">
          <a:blip r:embed="rId3">
            <a:alphaModFix/>
          </a:blip>
          <a:srcRect b="0" l="0" r="0" t="0"/>
          <a:stretch/>
        </p:blipFill>
        <p:spPr>
          <a:xfrm>
            <a:off x="5875075" y="1064075"/>
            <a:ext cx="2890875" cy="2875174"/>
          </a:xfrm>
          <a:prstGeom prst="rect">
            <a:avLst/>
          </a:prstGeom>
          <a:noFill/>
          <a:ln>
            <a:noFill/>
          </a:ln>
        </p:spPr>
      </p:pic>
      <p:sp>
        <p:nvSpPr>
          <p:cNvPr id="1294" name="Google Shape;1294;gd39bcb2f2a_1_1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gd39bcb2f2a_1_196"/>
          <p:cNvSpPr txBox="1"/>
          <p:nvPr>
            <p:ph type="ctrTitle"/>
          </p:nvPr>
        </p:nvSpPr>
        <p:spPr>
          <a:xfrm flipH="1">
            <a:off x="667225" y="583669"/>
            <a:ext cx="8064000" cy="67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3300"/>
              <a:t>Answering the above we decided on the following</a:t>
            </a:r>
            <a:endParaRPr sz="3300"/>
          </a:p>
        </p:txBody>
      </p:sp>
      <p:sp>
        <p:nvSpPr>
          <p:cNvPr id="1300" name="Google Shape;1300;gd39bcb2f2a_1_196"/>
          <p:cNvSpPr txBox="1"/>
          <p:nvPr>
            <p:ph idx="3" type="subTitle"/>
          </p:nvPr>
        </p:nvSpPr>
        <p:spPr>
          <a:xfrm>
            <a:off x="5652725" y="2493725"/>
            <a:ext cx="2028600" cy="12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2"/>
                </a:solidFill>
              </a:rPr>
              <a:t> </a:t>
            </a:r>
            <a:r>
              <a:rPr lang="en"/>
              <a:t>We want to explore a non-parametric technique that could handle both categorical and numeric  </a:t>
            </a:r>
            <a:endParaRPr>
              <a:solidFill>
                <a:schemeClr val="lt2"/>
              </a:solidFill>
            </a:endParaRPr>
          </a:p>
        </p:txBody>
      </p:sp>
      <p:sp>
        <p:nvSpPr>
          <p:cNvPr id="1301" name="Google Shape;1301;gd39bcb2f2a_1_196"/>
          <p:cNvSpPr txBox="1"/>
          <p:nvPr>
            <p:ph idx="6" type="subTitle"/>
          </p:nvPr>
        </p:nvSpPr>
        <p:spPr>
          <a:xfrm>
            <a:off x="5741668" y="2127798"/>
            <a:ext cx="18507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700">
                <a:solidFill>
                  <a:schemeClr val="lt2"/>
                </a:solidFill>
              </a:rPr>
              <a:t>Random Forest</a:t>
            </a:r>
            <a:endParaRPr sz="1700">
              <a:solidFill>
                <a:schemeClr val="lt2"/>
              </a:solidFill>
            </a:endParaRPr>
          </a:p>
        </p:txBody>
      </p:sp>
      <p:sp>
        <p:nvSpPr>
          <p:cNvPr id="1302" name="Google Shape;1302;gd39bcb2f2a_1_196"/>
          <p:cNvSpPr txBox="1"/>
          <p:nvPr>
            <p:ph idx="1" type="subTitle"/>
          </p:nvPr>
        </p:nvSpPr>
        <p:spPr>
          <a:xfrm>
            <a:off x="1458725" y="2526725"/>
            <a:ext cx="1961700" cy="1299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600"/>
              <a:buFont typeface="Arial"/>
              <a:buNone/>
            </a:pPr>
            <a:r>
              <a:rPr lang="en">
                <a:solidFill>
                  <a:schemeClr val="lt2"/>
                </a:solidFill>
              </a:rPr>
              <a:t>A reliable technique where variables can be inherently correlated </a:t>
            </a:r>
            <a:endParaRPr/>
          </a:p>
        </p:txBody>
      </p:sp>
      <p:sp>
        <p:nvSpPr>
          <p:cNvPr id="1303" name="Google Shape;1303;gd39bcb2f2a_1_196"/>
          <p:cNvSpPr txBox="1"/>
          <p:nvPr>
            <p:ph idx="2" type="subTitle"/>
          </p:nvPr>
        </p:nvSpPr>
        <p:spPr>
          <a:xfrm>
            <a:off x="3702750" y="2526725"/>
            <a:ext cx="1812900" cy="123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Due to binary response variable, the logistic regression was deemed appropriate</a:t>
            </a:r>
            <a:endParaRPr/>
          </a:p>
        </p:txBody>
      </p:sp>
      <p:sp>
        <p:nvSpPr>
          <p:cNvPr id="1304" name="Google Shape;1304;gd39bcb2f2a_1_196"/>
          <p:cNvSpPr txBox="1"/>
          <p:nvPr>
            <p:ph idx="4" type="subTitle"/>
          </p:nvPr>
        </p:nvSpPr>
        <p:spPr>
          <a:xfrm>
            <a:off x="1533119" y="2127793"/>
            <a:ext cx="18129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700"/>
              <a:t>LASSO Regression</a:t>
            </a:r>
            <a:endParaRPr sz="1700"/>
          </a:p>
        </p:txBody>
      </p:sp>
      <p:sp>
        <p:nvSpPr>
          <p:cNvPr id="1305" name="Google Shape;1305;gd39bcb2f2a_1_196"/>
          <p:cNvSpPr txBox="1"/>
          <p:nvPr>
            <p:ph idx="5" type="subTitle"/>
          </p:nvPr>
        </p:nvSpPr>
        <p:spPr>
          <a:xfrm>
            <a:off x="3655101" y="2127793"/>
            <a:ext cx="1851900" cy="46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700">
                <a:solidFill>
                  <a:schemeClr val="lt2"/>
                </a:solidFill>
              </a:rPr>
              <a:t>Logistic Regression </a:t>
            </a:r>
            <a:endParaRPr sz="1700">
              <a:solidFill>
                <a:schemeClr val="lt2"/>
              </a:solidFill>
            </a:endParaRPr>
          </a:p>
        </p:txBody>
      </p:sp>
      <p:sp>
        <p:nvSpPr>
          <p:cNvPr id="1306" name="Google Shape;1306;gd39bcb2f2a_1_19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d39bcb2f2a_1_623"/>
          <p:cNvSpPr txBox="1"/>
          <p:nvPr/>
        </p:nvSpPr>
        <p:spPr>
          <a:xfrm>
            <a:off x="1576650" y="3352350"/>
            <a:ext cx="5990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Condensed Light"/>
                <a:ea typeface="Roboto Condensed Light"/>
                <a:cs typeface="Roboto Condensed Light"/>
                <a:sym typeface="Roboto Condensed Light"/>
              </a:rPr>
              <a:t>"The road to success and the road to failure are almost exactly the same."</a:t>
            </a:r>
            <a:br>
              <a:rPr b="0" i="0" lang="en" sz="3000" u="none" cap="none" strike="noStrike">
                <a:solidFill>
                  <a:schemeClr val="lt1"/>
                </a:solidFill>
                <a:latin typeface="Roboto Condensed Light"/>
                <a:ea typeface="Roboto Condensed Light"/>
                <a:cs typeface="Roboto Condensed Light"/>
                <a:sym typeface="Roboto Condensed Light"/>
              </a:rPr>
            </a:br>
            <a:r>
              <a:rPr b="0" i="0" lang="en" sz="3000" u="none" cap="none" strike="noStrike">
                <a:solidFill>
                  <a:schemeClr val="lt1"/>
                </a:solidFill>
                <a:latin typeface="Roboto Condensed Light"/>
                <a:ea typeface="Roboto Condensed Light"/>
                <a:cs typeface="Roboto Condensed Light"/>
                <a:sym typeface="Roboto Condensed Light"/>
              </a:rPr>
              <a:t>								Colin Davis</a:t>
            </a:r>
            <a:endParaRPr b="0" i="0" sz="3000" u="none" cap="none" strike="noStrike">
              <a:solidFill>
                <a:schemeClr val="lt1"/>
              </a:solidFill>
              <a:latin typeface="Roboto Condensed Light"/>
              <a:ea typeface="Roboto Condensed Light"/>
              <a:cs typeface="Roboto Condensed Light"/>
              <a:sym typeface="Roboto Condensed Light"/>
            </a:endParaRPr>
          </a:p>
        </p:txBody>
      </p:sp>
      <p:pic>
        <p:nvPicPr>
          <p:cNvPr id="681" name="Google Shape;681;gd39bcb2f2a_1_623"/>
          <p:cNvPicPr preferRelativeResize="0"/>
          <p:nvPr/>
        </p:nvPicPr>
        <p:blipFill rotWithShape="1">
          <a:blip r:embed="rId3">
            <a:alphaModFix/>
          </a:blip>
          <a:srcRect b="0" l="0" r="0" t="0"/>
          <a:stretch/>
        </p:blipFill>
        <p:spPr>
          <a:xfrm>
            <a:off x="1694350" y="406550"/>
            <a:ext cx="5385550" cy="2824775"/>
          </a:xfrm>
          <a:prstGeom prst="rect">
            <a:avLst/>
          </a:prstGeom>
          <a:noFill/>
          <a:ln>
            <a:noFill/>
          </a:ln>
        </p:spPr>
      </p:pic>
      <p:sp>
        <p:nvSpPr>
          <p:cNvPr id="682" name="Google Shape;682;gd39bcb2f2a_1_6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gd7127f8c33_0_582"/>
          <p:cNvSpPr txBox="1"/>
          <p:nvPr>
            <p:ph type="ctrTitle"/>
          </p:nvPr>
        </p:nvSpPr>
        <p:spPr>
          <a:xfrm flipH="1">
            <a:off x="1831125" y="236625"/>
            <a:ext cx="53604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Data Partitioning for Modeling </a:t>
            </a:r>
            <a:endParaRPr/>
          </a:p>
        </p:txBody>
      </p:sp>
      <p:sp>
        <p:nvSpPr>
          <p:cNvPr id="1312" name="Google Shape;1312;gd7127f8c33_0_582"/>
          <p:cNvSpPr txBox="1"/>
          <p:nvPr>
            <p:ph idx="1" type="subTitle"/>
          </p:nvPr>
        </p:nvSpPr>
        <p:spPr>
          <a:xfrm>
            <a:off x="371815" y="2647625"/>
            <a:ext cx="4053600" cy="1513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349250" lvl="0" marL="457200" rtl="0" algn="l">
              <a:lnSpc>
                <a:spcPct val="100000"/>
              </a:lnSpc>
              <a:spcBef>
                <a:spcPts val="0"/>
              </a:spcBef>
              <a:spcAft>
                <a:spcPts val="0"/>
              </a:spcAft>
              <a:buClr>
                <a:schemeClr val="lt1"/>
              </a:buClr>
              <a:buSzPts val="1900"/>
              <a:buFont typeface="Squada One"/>
              <a:buChar char="●"/>
            </a:pPr>
            <a:r>
              <a:rPr lang="en" sz="1900">
                <a:latin typeface="Squada One"/>
                <a:ea typeface="Squada One"/>
                <a:cs typeface="Squada One"/>
                <a:sym typeface="Squada One"/>
              </a:rPr>
              <a:t>Data was randomly split, 80% training set and 20% test set</a:t>
            </a:r>
            <a:endParaRPr sz="1900">
              <a:latin typeface="Squada One"/>
              <a:ea typeface="Squada One"/>
              <a:cs typeface="Squada One"/>
              <a:sym typeface="Squada One"/>
            </a:endParaRPr>
          </a:p>
          <a:p>
            <a:pPr indent="-349250" lvl="0" marL="457200" rtl="0" algn="l">
              <a:lnSpc>
                <a:spcPct val="100000"/>
              </a:lnSpc>
              <a:spcBef>
                <a:spcPts val="0"/>
              </a:spcBef>
              <a:spcAft>
                <a:spcPts val="0"/>
              </a:spcAft>
              <a:buClr>
                <a:schemeClr val="lt1"/>
              </a:buClr>
              <a:buSzPts val="1900"/>
              <a:buFont typeface="Squada One"/>
              <a:buChar char="●"/>
            </a:pPr>
            <a:r>
              <a:rPr lang="en" sz="1900">
                <a:latin typeface="Squada One"/>
                <a:ea typeface="Squada One"/>
                <a:cs typeface="Squada One"/>
                <a:sym typeface="Squada One"/>
              </a:rPr>
              <a:t>Response was 80% success by units </a:t>
            </a:r>
            <a:endParaRPr sz="1900">
              <a:latin typeface="Squada One"/>
              <a:ea typeface="Squada One"/>
              <a:cs typeface="Squada One"/>
              <a:sym typeface="Squada One"/>
            </a:endParaRPr>
          </a:p>
          <a:p>
            <a:pPr indent="-349250" lvl="0" marL="457200" rtl="0" algn="l">
              <a:lnSpc>
                <a:spcPct val="100000"/>
              </a:lnSpc>
              <a:spcBef>
                <a:spcPts val="0"/>
              </a:spcBef>
              <a:spcAft>
                <a:spcPts val="0"/>
              </a:spcAft>
              <a:buClr>
                <a:schemeClr val="lt1"/>
              </a:buClr>
              <a:buSzPts val="1900"/>
              <a:buFont typeface="Squada One"/>
              <a:buChar char="●"/>
            </a:pPr>
            <a:r>
              <a:rPr lang="en" sz="1900">
                <a:latin typeface="Squada One"/>
                <a:ea typeface="Squada One"/>
                <a:cs typeface="Squada One"/>
                <a:sym typeface="Squada One"/>
              </a:rPr>
              <a:t>Allows us to quantify the accuracy of our models in a deterministic way</a:t>
            </a:r>
            <a:endParaRPr sz="1400"/>
          </a:p>
        </p:txBody>
      </p:sp>
      <p:sp>
        <p:nvSpPr>
          <p:cNvPr id="1313" name="Google Shape;1313;gd7127f8c33_0_5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314" name="Google Shape;1314;gd7127f8c33_0_582"/>
          <p:cNvSpPr txBox="1"/>
          <p:nvPr/>
        </p:nvSpPr>
        <p:spPr>
          <a:xfrm>
            <a:off x="371825" y="1363375"/>
            <a:ext cx="4053600" cy="11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Squada One"/>
                <a:ea typeface="Squada One"/>
                <a:cs typeface="Squada One"/>
                <a:sym typeface="Squada One"/>
              </a:rPr>
              <a:t>Separating data into training and test datasets is an important step in evaluating statistical models.</a:t>
            </a:r>
            <a:endParaRPr b="0" i="0" sz="2000" u="none" cap="none" strike="noStrike">
              <a:solidFill>
                <a:schemeClr val="lt1"/>
              </a:solidFill>
              <a:latin typeface="Squada One"/>
              <a:ea typeface="Squada One"/>
              <a:cs typeface="Squada One"/>
              <a:sym typeface="Squada One"/>
            </a:endParaRPr>
          </a:p>
        </p:txBody>
      </p:sp>
      <p:pic>
        <p:nvPicPr>
          <p:cNvPr id="1315" name="Google Shape;1315;gd7127f8c33_0_582"/>
          <p:cNvPicPr preferRelativeResize="0"/>
          <p:nvPr/>
        </p:nvPicPr>
        <p:blipFill rotWithShape="1">
          <a:blip r:embed="rId3">
            <a:alphaModFix/>
          </a:blip>
          <a:srcRect b="0" l="0" r="0" t="0"/>
          <a:stretch/>
        </p:blipFill>
        <p:spPr>
          <a:xfrm>
            <a:off x="4823889" y="987175"/>
            <a:ext cx="3736736" cy="34270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gd71bba1f91_0_0"/>
          <p:cNvSpPr txBox="1"/>
          <p:nvPr>
            <p:ph type="ctrTitle"/>
          </p:nvPr>
        </p:nvSpPr>
        <p:spPr>
          <a:xfrm flipH="1">
            <a:off x="6214200" y="590400"/>
            <a:ext cx="2751900" cy="10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500"/>
              <a:t>Model Evaluation</a:t>
            </a:r>
            <a:endParaRPr sz="3500"/>
          </a:p>
        </p:txBody>
      </p:sp>
      <p:pic>
        <p:nvPicPr>
          <p:cNvPr id="1321" name="Google Shape;1321;gd71bba1f91_0_0"/>
          <p:cNvPicPr preferRelativeResize="0"/>
          <p:nvPr/>
        </p:nvPicPr>
        <p:blipFill rotWithShape="1">
          <a:blip r:embed="rId3">
            <a:alphaModFix/>
          </a:blip>
          <a:srcRect b="2452" l="0" r="0" t="2453"/>
          <a:stretch/>
        </p:blipFill>
        <p:spPr>
          <a:xfrm>
            <a:off x="109484" y="590400"/>
            <a:ext cx="5877365" cy="4408050"/>
          </a:xfrm>
          <a:prstGeom prst="rect">
            <a:avLst/>
          </a:prstGeom>
          <a:noFill/>
          <a:ln>
            <a:noFill/>
          </a:ln>
        </p:spPr>
      </p:pic>
      <p:sp>
        <p:nvSpPr>
          <p:cNvPr id="1322" name="Google Shape;1322;gd71bba1f9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323" name="Google Shape;1323;gd71bba1f91_0_0"/>
          <p:cNvSpPr txBox="1"/>
          <p:nvPr/>
        </p:nvSpPr>
        <p:spPr>
          <a:xfrm>
            <a:off x="6095250" y="1801200"/>
            <a:ext cx="2989800" cy="2124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2"/>
                </a:solidFill>
                <a:latin typeface="Roboto Condensed Light"/>
                <a:ea typeface="Roboto Condensed Light"/>
                <a:cs typeface="Roboto Condensed Light"/>
                <a:sym typeface="Roboto Condensed Light"/>
              </a:rPr>
              <a:t>After our in-depth exploratory analysis, and the reduction of dimensionality resulting from the variable importance ranking, we built the aforementioned LASSO, Logistic, and Random Forest predictive models. The ROC curves on the left give us a visual way of comparing the performance of these models.</a:t>
            </a:r>
            <a:endParaRPr b="0" i="0" sz="1400" u="none" cap="none" strike="noStrike">
              <a:solidFill>
                <a:schemeClr val="lt2"/>
              </a:solidFill>
              <a:latin typeface="Roboto Condensed Light"/>
              <a:ea typeface="Roboto Condensed Light"/>
              <a:cs typeface="Roboto Condensed Light"/>
              <a:sym typeface="Roboto Condensed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gd71bba1f91_0_7"/>
          <p:cNvSpPr txBox="1"/>
          <p:nvPr>
            <p:ph type="ctrTitle"/>
          </p:nvPr>
        </p:nvSpPr>
        <p:spPr>
          <a:xfrm flipH="1">
            <a:off x="1427925" y="911475"/>
            <a:ext cx="5857500" cy="669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300"/>
              <a:t>Accuracy and Area Under the Curve</a:t>
            </a:r>
            <a:endParaRPr sz="2600"/>
          </a:p>
        </p:txBody>
      </p:sp>
      <p:graphicFrame>
        <p:nvGraphicFramePr>
          <p:cNvPr id="1329" name="Google Shape;1329;gd71bba1f91_0_7"/>
          <p:cNvGraphicFramePr/>
          <p:nvPr/>
        </p:nvGraphicFramePr>
        <p:xfrm>
          <a:off x="1427926" y="1908507"/>
          <a:ext cx="3000000" cy="3000000"/>
        </p:xfrm>
        <a:graphic>
          <a:graphicData uri="http://schemas.openxmlformats.org/drawingml/2006/table">
            <a:tbl>
              <a:tblPr>
                <a:noFill/>
                <a:tableStyleId>{F90E41F1-99AA-40E2-8429-7EA1D1A505B8}</a:tableStyleId>
              </a:tblPr>
              <a:tblGrid>
                <a:gridCol w="2322425"/>
                <a:gridCol w="1935725"/>
                <a:gridCol w="1599350"/>
              </a:tblGrid>
              <a:tr h="6126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Model</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Accuracy</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AUC</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5784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LASSO</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0.787</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0.867</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5784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Logistic</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0.796</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0.873</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5784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Random Forests</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0.814</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lt2"/>
                          </a:solidFill>
                          <a:latin typeface="Roboto Condensed"/>
                          <a:ea typeface="Roboto Condensed"/>
                          <a:cs typeface="Roboto Condensed"/>
                          <a:sym typeface="Roboto Condensed"/>
                        </a:rPr>
                        <a:t>0.898</a:t>
                      </a:r>
                      <a:endParaRPr b="1" sz="1400" u="none" cap="none" strike="noStrike">
                        <a:solidFill>
                          <a:schemeClr val="lt2"/>
                        </a:solidFill>
                        <a:latin typeface="Roboto Condensed"/>
                        <a:ea typeface="Roboto Condensed"/>
                        <a:cs typeface="Roboto Condensed"/>
                        <a:sym typeface="Roboto Condensed"/>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sp>
        <p:nvSpPr>
          <p:cNvPr id="1330" name="Google Shape;1330;gd71bba1f91_0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gd39bcb2f2a_1_241"/>
          <p:cNvSpPr txBox="1"/>
          <p:nvPr>
            <p:ph type="ctrTitle"/>
          </p:nvPr>
        </p:nvSpPr>
        <p:spPr>
          <a:xfrm>
            <a:off x="1242600" y="1851400"/>
            <a:ext cx="6658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Key Findings and Takeaways</a:t>
            </a:r>
            <a:endParaRPr/>
          </a:p>
        </p:txBody>
      </p:sp>
      <p:sp>
        <p:nvSpPr>
          <p:cNvPr id="1336" name="Google Shape;1336;gd39bcb2f2a_1_241"/>
          <p:cNvSpPr txBox="1"/>
          <p:nvPr/>
        </p:nvSpPr>
        <p:spPr>
          <a:xfrm>
            <a:off x="2040400" y="775775"/>
            <a:ext cx="612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Light"/>
              <a:ea typeface="Roboto Condensed Light"/>
              <a:cs typeface="Roboto Condensed Light"/>
              <a:sym typeface="Roboto Condensed Light"/>
            </a:endParaRPr>
          </a:p>
        </p:txBody>
      </p:sp>
      <p:sp>
        <p:nvSpPr>
          <p:cNvPr id="1337" name="Google Shape;1337;gd39bcb2f2a_1_2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gd7127f8c33_0_299"/>
          <p:cNvSpPr txBox="1"/>
          <p:nvPr>
            <p:ph type="ctrTitle"/>
          </p:nvPr>
        </p:nvSpPr>
        <p:spPr>
          <a:xfrm flipH="1">
            <a:off x="457200" y="452237"/>
            <a:ext cx="82296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Primary Findings</a:t>
            </a:r>
            <a:endParaRPr/>
          </a:p>
        </p:txBody>
      </p:sp>
      <p:grpSp>
        <p:nvGrpSpPr>
          <p:cNvPr id="1343" name="Google Shape;1343;gd7127f8c33_0_299"/>
          <p:cNvGrpSpPr/>
          <p:nvPr/>
        </p:nvGrpSpPr>
        <p:grpSpPr>
          <a:xfrm>
            <a:off x="3542349" y="3292378"/>
            <a:ext cx="3555215" cy="1103532"/>
            <a:chOff x="3636332" y="3431131"/>
            <a:chExt cx="3021344" cy="937819"/>
          </a:xfrm>
        </p:grpSpPr>
        <p:sp>
          <p:nvSpPr>
            <p:cNvPr id="1344" name="Google Shape;1344;gd7127f8c33_0_299"/>
            <p:cNvSpPr/>
            <p:nvPr/>
          </p:nvSpPr>
          <p:spPr>
            <a:xfrm rot="-5400000">
              <a:off x="3573191" y="3494272"/>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d7127f8c33_0_299"/>
            <p:cNvSpPr/>
            <p:nvPr/>
          </p:nvSpPr>
          <p:spPr>
            <a:xfrm rot="-5400000">
              <a:off x="3666444" y="3574971"/>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46" name="Google Shape;1346;gd7127f8c33_0_299"/>
            <p:cNvCxnSpPr/>
            <p:nvPr/>
          </p:nvCxnSpPr>
          <p:spPr>
            <a:xfrm>
              <a:off x="4454776" y="3668175"/>
              <a:ext cx="2202900" cy="298500"/>
            </a:xfrm>
            <a:prstGeom prst="bentConnector3">
              <a:avLst>
                <a:gd fmla="val 83036" name="adj1"/>
              </a:avLst>
            </a:prstGeom>
            <a:noFill/>
            <a:ln cap="flat" cmpd="sng" w="19050">
              <a:solidFill>
                <a:schemeClr val="lt1"/>
              </a:solidFill>
              <a:prstDash val="solid"/>
              <a:round/>
              <a:headEnd len="sm" w="sm" type="none"/>
              <a:tailEnd len="sm" w="sm" type="none"/>
            </a:ln>
          </p:spPr>
        </p:cxnSp>
        <p:sp>
          <p:nvSpPr>
            <p:cNvPr id="1347" name="Google Shape;1347;gd7127f8c33_0_299"/>
            <p:cNvSpPr/>
            <p:nvPr/>
          </p:nvSpPr>
          <p:spPr>
            <a:xfrm>
              <a:off x="3871413" y="3746358"/>
              <a:ext cx="327817" cy="307327"/>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48" name="Google Shape;1348;gd7127f8c33_0_299"/>
          <p:cNvGrpSpPr/>
          <p:nvPr/>
        </p:nvGrpSpPr>
        <p:grpSpPr>
          <a:xfrm>
            <a:off x="1224786" y="2400339"/>
            <a:ext cx="3789589" cy="1103532"/>
            <a:chOff x="1666788" y="2673045"/>
            <a:chExt cx="3220523" cy="937819"/>
          </a:xfrm>
        </p:grpSpPr>
        <p:sp>
          <p:nvSpPr>
            <p:cNvPr id="1349" name="Google Shape;1349;gd7127f8c33_0_299"/>
            <p:cNvSpPr/>
            <p:nvPr/>
          </p:nvSpPr>
          <p:spPr>
            <a:xfrm rot="-5400000">
              <a:off x="4012633" y="2736186"/>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d7127f8c33_0_299"/>
            <p:cNvSpPr/>
            <p:nvPr/>
          </p:nvSpPr>
          <p:spPr>
            <a:xfrm rot="-5400000">
              <a:off x="4105887" y="2816885"/>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1" name="Google Shape;1351;gd7127f8c33_0_299"/>
            <p:cNvCxnSpPr/>
            <p:nvPr/>
          </p:nvCxnSpPr>
          <p:spPr>
            <a:xfrm flipH="1">
              <a:off x="1666788" y="2914950"/>
              <a:ext cx="2409000" cy="305400"/>
            </a:xfrm>
            <a:prstGeom prst="bentConnector3">
              <a:avLst>
                <a:gd fmla="val 84457" name="adj1"/>
              </a:avLst>
            </a:prstGeom>
            <a:noFill/>
            <a:ln cap="flat" cmpd="sng" w="19050">
              <a:solidFill>
                <a:schemeClr val="lt1"/>
              </a:solidFill>
              <a:prstDash val="solid"/>
              <a:round/>
              <a:headEnd len="sm" w="sm" type="none"/>
              <a:tailEnd len="sm" w="sm" type="none"/>
            </a:ln>
          </p:spPr>
        </p:cxnSp>
        <p:grpSp>
          <p:nvGrpSpPr>
            <p:cNvPr id="1352" name="Google Shape;1352;gd7127f8c33_0_299"/>
            <p:cNvGrpSpPr/>
            <p:nvPr/>
          </p:nvGrpSpPr>
          <p:grpSpPr>
            <a:xfrm>
              <a:off x="4317638" y="2976566"/>
              <a:ext cx="327823" cy="328695"/>
              <a:chOff x="-1700225" y="2768875"/>
              <a:chExt cx="291450" cy="292225"/>
            </a:xfrm>
          </p:grpSpPr>
          <p:sp>
            <p:nvSpPr>
              <p:cNvPr id="1353" name="Google Shape;1353;gd7127f8c33_0_299"/>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d7127f8c33_0_299"/>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d7127f8c33_0_299"/>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d7127f8c33_0_299"/>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d7127f8c33_0_299"/>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d7127f8c33_0_299"/>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9" name="Google Shape;1359;gd7127f8c33_0_299"/>
          <p:cNvGrpSpPr/>
          <p:nvPr/>
        </p:nvGrpSpPr>
        <p:grpSpPr>
          <a:xfrm>
            <a:off x="3534364" y="1505858"/>
            <a:ext cx="3547090" cy="1103532"/>
            <a:chOff x="3629546" y="1912885"/>
            <a:chExt cx="3014439" cy="937819"/>
          </a:xfrm>
        </p:grpSpPr>
        <p:sp>
          <p:nvSpPr>
            <p:cNvPr id="1360" name="Google Shape;1360;gd7127f8c33_0_299"/>
            <p:cNvSpPr/>
            <p:nvPr/>
          </p:nvSpPr>
          <p:spPr>
            <a:xfrm rot="-5400000">
              <a:off x="3566405" y="1976026"/>
              <a:ext cx="937819" cy="811536"/>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d7127f8c33_0_299"/>
            <p:cNvSpPr/>
            <p:nvPr/>
          </p:nvSpPr>
          <p:spPr>
            <a:xfrm rot="-5400000">
              <a:off x="3659659" y="2056725"/>
              <a:ext cx="751318" cy="650139"/>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8823"/>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62" name="Google Shape;1362;gd7127f8c33_0_299"/>
            <p:cNvCxnSpPr/>
            <p:nvPr/>
          </p:nvCxnSpPr>
          <p:spPr>
            <a:xfrm>
              <a:off x="4441085" y="2146375"/>
              <a:ext cx="2202900" cy="298500"/>
            </a:xfrm>
            <a:prstGeom prst="bentConnector3">
              <a:avLst>
                <a:gd fmla="val 83169" name="adj1"/>
              </a:avLst>
            </a:prstGeom>
            <a:noFill/>
            <a:ln cap="flat" cmpd="sng" w="19050">
              <a:solidFill>
                <a:schemeClr val="lt1"/>
              </a:solidFill>
              <a:prstDash val="solid"/>
              <a:round/>
              <a:headEnd len="sm" w="sm" type="none"/>
              <a:tailEnd len="sm" w="sm" type="none"/>
            </a:ln>
          </p:spPr>
        </p:cxnSp>
        <p:grpSp>
          <p:nvGrpSpPr>
            <p:cNvPr id="1363" name="Google Shape;1363;gd7127f8c33_0_299"/>
            <p:cNvGrpSpPr/>
            <p:nvPr/>
          </p:nvGrpSpPr>
          <p:grpSpPr>
            <a:xfrm>
              <a:off x="3871403" y="2217441"/>
              <a:ext cx="327823" cy="328695"/>
              <a:chOff x="-1333200" y="2770450"/>
              <a:chExt cx="291450" cy="292225"/>
            </a:xfrm>
          </p:grpSpPr>
          <p:sp>
            <p:nvSpPr>
              <p:cNvPr id="1364" name="Google Shape;1364;gd7127f8c33_0_299"/>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d7127f8c33_0_299"/>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66" name="Google Shape;1366;gd7127f8c33_0_299"/>
          <p:cNvSpPr txBox="1"/>
          <p:nvPr>
            <p:ph idx="1" type="subTitle"/>
          </p:nvPr>
        </p:nvSpPr>
        <p:spPr>
          <a:xfrm>
            <a:off x="1203825" y="2719325"/>
            <a:ext cx="2299200" cy="15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We determined that living in a low income area provided more predictive value than the reported low income status and that the opposite was true during the pandemic. </a:t>
            </a:r>
            <a:endParaRPr/>
          </a:p>
        </p:txBody>
      </p:sp>
      <p:sp>
        <p:nvSpPr>
          <p:cNvPr id="1367" name="Google Shape;1367;gd7127f8c33_0_299"/>
          <p:cNvSpPr txBox="1"/>
          <p:nvPr>
            <p:ph idx="2" type="subTitle"/>
          </p:nvPr>
        </p:nvSpPr>
        <p:spPr>
          <a:xfrm>
            <a:off x="4507625" y="3583675"/>
            <a:ext cx="2657100" cy="1319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We discovered that the same nine variables were frequently found to be important predictors for success and non-success (even during COVID).</a:t>
            </a:r>
            <a:endParaRPr sz="1500"/>
          </a:p>
          <a:p>
            <a:pPr indent="0" lvl="0" marL="0" rtl="0" algn="r">
              <a:lnSpc>
                <a:spcPct val="100000"/>
              </a:lnSpc>
              <a:spcBef>
                <a:spcPts val="0"/>
              </a:spcBef>
              <a:spcAft>
                <a:spcPts val="0"/>
              </a:spcAft>
              <a:buSzPts val="1400"/>
              <a:buNone/>
            </a:pPr>
            <a:r>
              <a:t/>
            </a:r>
            <a:endParaRPr/>
          </a:p>
        </p:txBody>
      </p:sp>
      <p:sp>
        <p:nvSpPr>
          <p:cNvPr id="1368" name="Google Shape;1368;gd7127f8c33_0_299"/>
          <p:cNvSpPr txBox="1"/>
          <p:nvPr>
            <p:ph idx="3" type="subTitle"/>
          </p:nvPr>
        </p:nvSpPr>
        <p:spPr>
          <a:xfrm>
            <a:off x="4798600" y="1802775"/>
            <a:ext cx="2273100" cy="1183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We established that the 80% threshold for Unit Completed was the best response variable for all terms (including COVID terms).</a:t>
            </a:r>
            <a:endParaRPr sz="1500"/>
          </a:p>
          <a:p>
            <a:pPr indent="0" lvl="0" marL="0" rtl="0" algn="r">
              <a:lnSpc>
                <a:spcPct val="100000"/>
              </a:lnSpc>
              <a:spcBef>
                <a:spcPts val="0"/>
              </a:spcBef>
              <a:spcAft>
                <a:spcPts val="0"/>
              </a:spcAft>
              <a:buSzPts val="1400"/>
              <a:buNone/>
            </a:pPr>
            <a:r>
              <a:t/>
            </a:r>
            <a:endParaRPr/>
          </a:p>
        </p:txBody>
      </p:sp>
      <p:sp>
        <p:nvSpPr>
          <p:cNvPr id="1369" name="Google Shape;1369;gd7127f8c33_0_299"/>
          <p:cNvSpPr txBox="1"/>
          <p:nvPr>
            <p:ph idx="4" type="subTitle"/>
          </p:nvPr>
        </p:nvSpPr>
        <p:spPr>
          <a:xfrm>
            <a:off x="1203833" y="2196338"/>
            <a:ext cx="2240100" cy="46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Income Identifier</a:t>
            </a:r>
            <a:endParaRPr/>
          </a:p>
        </p:txBody>
      </p:sp>
      <p:sp>
        <p:nvSpPr>
          <p:cNvPr id="1370" name="Google Shape;1370;gd7127f8c33_0_299"/>
          <p:cNvSpPr txBox="1"/>
          <p:nvPr>
            <p:ph idx="5" type="subTitle"/>
          </p:nvPr>
        </p:nvSpPr>
        <p:spPr>
          <a:xfrm>
            <a:off x="4798042" y="3079150"/>
            <a:ext cx="2273100" cy="46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Top  Predictors</a:t>
            </a:r>
            <a:endParaRPr>
              <a:solidFill>
                <a:schemeClr val="lt1"/>
              </a:solidFill>
            </a:endParaRPr>
          </a:p>
          <a:p>
            <a:pPr indent="0" lvl="0" marL="0" rtl="0" algn="r">
              <a:lnSpc>
                <a:spcPct val="100000"/>
              </a:lnSpc>
              <a:spcBef>
                <a:spcPts val="0"/>
              </a:spcBef>
              <a:spcAft>
                <a:spcPts val="0"/>
              </a:spcAft>
              <a:buSzPts val="1600"/>
              <a:buNone/>
            </a:pPr>
            <a:r>
              <a:t/>
            </a:r>
            <a:endParaRPr/>
          </a:p>
        </p:txBody>
      </p:sp>
      <p:sp>
        <p:nvSpPr>
          <p:cNvPr id="1371" name="Google Shape;1371;gd7127f8c33_0_299"/>
          <p:cNvSpPr txBox="1"/>
          <p:nvPr>
            <p:ph idx="6" type="subTitle"/>
          </p:nvPr>
        </p:nvSpPr>
        <p:spPr>
          <a:xfrm>
            <a:off x="4772499" y="1272083"/>
            <a:ext cx="2299200" cy="46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n"/>
              <a:t>Completion Metric</a:t>
            </a:r>
            <a:endParaRPr>
              <a:solidFill>
                <a:schemeClr val="lt1"/>
              </a:solidFill>
            </a:endParaRPr>
          </a:p>
          <a:p>
            <a:pPr indent="0" lvl="0" marL="0" rtl="0" algn="r">
              <a:lnSpc>
                <a:spcPct val="100000"/>
              </a:lnSpc>
              <a:spcBef>
                <a:spcPts val="0"/>
              </a:spcBef>
              <a:spcAft>
                <a:spcPts val="0"/>
              </a:spcAft>
              <a:buSzPts val="1600"/>
              <a:buNone/>
            </a:pPr>
            <a:r>
              <a:t/>
            </a:r>
            <a:endParaRPr/>
          </a:p>
        </p:txBody>
      </p:sp>
      <p:sp>
        <p:nvSpPr>
          <p:cNvPr id="1372" name="Google Shape;1372;gd7127f8c33_0_29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2"/>
                                        </p:tgtEl>
                                        <p:attrNameLst>
                                          <p:attrName>style.visibility</p:attrName>
                                        </p:attrNameLst>
                                      </p:cBhvr>
                                      <p:to>
                                        <p:strVal val="visible"/>
                                      </p:to>
                                    </p:set>
                                    <p:anim calcmode="lin" valueType="num">
                                      <p:cBhvr additive="base">
                                        <p:cTn dur="1000"/>
                                        <p:tgtEl>
                                          <p:spTgt spid="13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par>
                                <p:cTn fill="hold" nodeType="with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66"/>
                                        </p:tgtEl>
                                        <p:attrNameLst>
                                          <p:attrName>style.visibility</p:attrName>
                                        </p:attrNameLst>
                                      </p:cBhvr>
                                      <p:to>
                                        <p:strVal val="visible"/>
                                      </p:to>
                                    </p:set>
                                    <p:animEffect filter="fade" transition="in">
                                      <p:cBhvr>
                                        <p:cTn dur="1000"/>
                                        <p:tgtEl>
                                          <p:spTgt spid="1366"/>
                                        </p:tgtEl>
                                      </p:cBhvr>
                                    </p:animEffect>
                                  </p:childTnLst>
                                </p:cTn>
                              </p:par>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par>
                                <p:cTn fill="hold" nodeType="withEffect" presetClass="entr" presetID="10" presetSubtype="0">
                                  <p:stCondLst>
                                    <p:cond delay="0"/>
                                  </p:stCondLst>
                                  <p:childTnLst>
                                    <p:set>
                                      <p:cBhvr>
                                        <p:cTn dur="1" fill="hold">
                                          <p:stCondLst>
                                            <p:cond delay="0"/>
                                          </p:stCondLst>
                                        </p:cTn>
                                        <p:tgtEl>
                                          <p:spTgt spid="1367"/>
                                        </p:tgtEl>
                                        <p:attrNameLst>
                                          <p:attrName>style.visibility</p:attrName>
                                        </p:attrNameLst>
                                      </p:cBhvr>
                                      <p:to>
                                        <p:strVal val="visible"/>
                                      </p:to>
                                    </p:set>
                                    <p:animEffect filter="fade" transition="in">
                                      <p:cBhvr>
                                        <p:cTn dur="1000"/>
                                        <p:tgtEl>
                                          <p:spTgt spid="1367"/>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gd4a5998114_0_523"/>
          <p:cNvSpPr txBox="1"/>
          <p:nvPr>
            <p:ph type="ctrTitle"/>
          </p:nvPr>
        </p:nvSpPr>
        <p:spPr>
          <a:xfrm flipH="1">
            <a:off x="457200" y="382187"/>
            <a:ext cx="8229600" cy="670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3600"/>
              <a:buNone/>
            </a:pPr>
            <a:r>
              <a:rPr lang="en"/>
              <a:t>Future Considerations</a:t>
            </a:r>
            <a:endParaRPr/>
          </a:p>
        </p:txBody>
      </p:sp>
      <p:sp>
        <p:nvSpPr>
          <p:cNvPr id="1378" name="Google Shape;1378;gd4a5998114_0_523"/>
          <p:cNvSpPr txBox="1"/>
          <p:nvPr>
            <p:ph idx="1" type="subTitle"/>
          </p:nvPr>
        </p:nvSpPr>
        <p:spPr>
          <a:xfrm>
            <a:off x="563375" y="2148950"/>
            <a:ext cx="2448600" cy="183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For a predictive engine like those discussed here to truly perform as an early warning system it would need to be executed early/mid semester. This would require the elimination of current semester data like final grades, G.P.A.s, etc  </a:t>
            </a:r>
            <a:endParaRPr/>
          </a:p>
        </p:txBody>
      </p:sp>
      <p:sp>
        <p:nvSpPr>
          <p:cNvPr id="1379" name="Google Shape;1379;gd4a5998114_0_523"/>
          <p:cNvSpPr txBox="1"/>
          <p:nvPr>
            <p:ph idx="2" type="subTitle"/>
          </p:nvPr>
        </p:nvSpPr>
        <p:spPr>
          <a:xfrm>
            <a:off x="5697025" y="2148975"/>
            <a:ext cx="2448600" cy="183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Given additional bandwidth we would have liked to investigate how other statistical and machine learning models performed when applied to this problem. For example, neural networks could be an interesting and effective choice.  </a:t>
            </a:r>
            <a:endParaRPr/>
          </a:p>
        </p:txBody>
      </p:sp>
      <p:sp>
        <p:nvSpPr>
          <p:cNvPr id="1380" name="Google Shape;1380;gd4a5998114_0_523"/>
          <p:cNvSpPr txBox="1"/>
          <p:nvPr>
            <p:ph idx="3" type="subTitle"/>
          </p:nvPr>
        </p:nvSpPr>
        <p:spPr>
          <a:xfrm>
            <a:off x="3211425" y="2148950"/>
            <a:ext cx="2299200" cy="183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We determined the 100% threshold was too restrictive. Perhaps 80% is not ideal either. It’s likely the best response variable would be derived from a threshold somewhere  between 80% and 100%.</a:t>
            </a:r>
            <a:endParaRPr/>
          </a:p>
        </p:txBody>
      </p:sp>
      <p:sp>
        <p:nvSpPr>
          <p:cNvPr id="1381" name="Google Shape;1381;gd4a5998114_0_523"/>
          <p:cNvSpPr txBox="1"/>
          <p:nvPr>
            <p:ph idx="4" type="subTitle"/>
          </p:nvPr>
        </p:nvSpPr>
        <p:spPr>
          <a:xfrm>
            <a:off x="563375" y="1485475"/>
            <a:ext cx="2448600" cy="465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lt1"/>
                </a:solidFill>
              </a:rPr>
              <a:t>Eliminate Current Term Data</a:t>
            </a:r>
            <a:endParaRPr>
              <a:solidFill>
                <a:schemeClr val="lt1"/>
              </a:solidFill>
            </a:endParaRPr>
          </a:p>
        </p:txBody>
      </p:sp>
      <p:sp>
        <p:nvSpPr>
          <p:cNvPr id="1382" name="Google Shape;1382;gd4a5998114_0_523"/>
          <p:cNvSpPr txBox="1"/>
          <p:nvPr>
            <p:ph idx="5" type="subTitle"/>
          </p:nvPr>
        </p:nvSpPr>
        <p:spPr>
          <a:xfrm>
            <a:off x="5710075" y="1485475"/>
            <a:ext cx="2448600" cy="465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a:solidFill>
                  <a:schemeClr val="lt1"/>
                </a:solidFill>
              </a:rPr>
              <a:t>Additional  Modeling Methods</a:t>
            </a:r>
            <a:endParaRPr/>
          </a:p>
        </p:txBody>
      </p:sp>
      <p:sp>
        <p:nvSpPr>
          <p:cNvPr id="1383" name="Google Shape;1383;gd4a5998114_0_5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84" name="Google Shape;1384;gd4a5998114_0_523"/>
          <p:cNvSpPr txBox="1"/>
          <p:nvPr>
            <p:ph idx="5" type="subTitle"/>
          </p:nvPr>
        </p:nvSpPr>
        <p:spPr>
          <a:xfrm>
            <a:off x="3224467" y="1485475"/>
            <a:ext cx="2273100" cy="4650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a:solidFill>
                  <a:schemeClr val="lt1"/>
                </a:solidFill>
              </a:rPr>
              <a:t>Success Thresholding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gd39bcb2f2a_1_247"/>
          <p:cNvSpPr txBox="1"/>
          <p:nvPr>
            <p:ph type="ctrTitle"/>
          </p:nvPr>
        </p:nvSpPr>
        <p:spPr>
          <a:xfrm flipH="1">
            <a:off x="2364525" y="320950"/>
            <a:ext cx="3934500" cy="67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sz="3500"/>
              <a:t>Other Considerations</a:t>
            </a:r>
            <a:endParaRPr sz="3500"/>
          </a:p>
        </p:txBody>
      </p:sp>
      <p:pic>
        <p:nvPicPr>
          <p:cNvPr id="1390" name="Google Shape;1390;gd39bcb2f2a_1_247"/>
          <p:cNvPicPr preferRelativeResize="0"/>
          <p:nvPr/>
        </p:nvPicPr>
        <p:blipFill rotWithShape="1">
          <a:blip r:embed="rId3">
            <a:alphaModFix/>
          </a:blip>
          <a:srcRect b="0" l="0" r="0" t="0"/>
          <a:stretch/>
        </p:blipFill>
        <p:spPr>
          <a:xfrm>
            <a:off x="4407125" y="1117075"/>
            <a:ext cx="3934500" cy="3415964"/>
          </a:xfrm>
          <a:prstGeom prst="rect">
            <a:avLst/>
          </a:prstGeom>
          <a:noFill/>
          <a:ln cap="flat" cmpd="sng" w="9525">
            <a:solidFill>
              <a:schemeClr val="lt2"/>
            </a:solidFill>
            <a:prstDash val="solid"/>
            <a:round/>
            <a:headEnd len="sm" w="sm" type="none"/>
            <a:tailEnd len="sm" w="sm" type="none"/>
          </a:ln>
        </p:spPr>
      </p:pic>
      <p:sp>
        <p:nvSpPr>
          <p:cNvPr id="1391" name="Google Shape;1391;gd39bcb2f2a_1_247"/>
          <p:cNvSpPr txBox="1"/>
          <p:nvPr>
            <p:ph idx="1" type="subTitle"/>
          </p:nvPr>
        </p:nvSpPr>
        <p:spPr>
          <a:xfrm>
            <a:off x="398050" y="1117063"/>
            <a:ext cx="3934500" cy="3425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lang="en" sz="1800">
                <a:latin typeface="Squada One"/>
                <a:ea typeface="Squada One"/>
                <a:cs typeface="Squada One"/>
                <a:sym typeface="Squada One"/>
              </a:rPr>
              <a:t>There’s a lesson to be learned from this image and the following questions should asked: </a:t>
            </a:r>
            <a:endParaRPr sz="1800">
              <a:latin typeface="Squada One"/>
              <a:ea typeface="Squada One"/>
              <a:cs typeface="Squada One"/>
              <a:sym typeface="Squada One"/>
            </a:endParaRPr>
          </a:p>
          <a:p>
            <a:pPr indent="0" lvl="0" marL="0" rtl="0" algn="l">
              <a:lnSpc>
                <a:spcPct val="100000"/>
              </a:lnSpc>
              <a:spcBef>
                <a:spcPts val="0"/>
              </a:spcBef>
              <a:spcAft>
                <a:spcPts val="0"/>
              </a:spcAft>
              <a:buSzPts val="1200"/>
              <a:buNone/>
            </a:pPr>
            <a:r>
              <a:t/>
            </a:r>
            <a:endParaRPr sz="1800">
              <a:latin typeface="Squada One"/>
              <a:ea typeface="Squada One"/>
              <a:cs typeface="Squada One"/>
              <a:sym typeface="Squada One"/>
            </a:endParaRPr>
          </a:p>
          <a:p>
            <a:pPr indent="-342900" lvl="0" marL="457200" rtl="0" algn="l">
              <a:lnSpc>
                <a:spcPct val="100000"/>
              </a:lnSpc>
              <a:spcBef>
                <a:spcPts val="0"/>
              </a:spcBef>
              <a:spcAft>
                <a:spcPts val="0"/>
              </a:spcAft>
              <a:buClr>
                <a:schemeClr val="lt2"/>
              </a:buClr>
              <a:buSzPts val="1800"/>
              <a:buFont typeface="Squada One"/>
              <a:buChar char="➢"/>
            </a:pPr>
            <a:r>
              <a:rPr lang="en" sz="1800">
                <a:latin typeface="Squada One"/>
                <a:ea typeface="Squada One"/>
                <a:cs typeface="Squada One"/>
                <a:sym typeface="Squada One"/>
              </a:rPr>
              <a:t>Would our models perform well on future data? </a:t>
            </a:r>
            <a:endParaRPr sz="1800">
              <a:latin typeface="Squada One"/>
              <a:ea typeface="Squada One"/>
              <a:cs typeface="Squada One"/>
              <a:sym typeface="Squada One"/>
            </a:endParaRPr>
          </a:p>
          <a:p>
            <a:pPr indent="-342900" lvl="0" marL="457200" rtl="0" algn="l">
              <a:lnSpc>
                <a:spcPct val="100000"/>
              </a:lnSpc>
              <a:spcBef>
                <a:spcPts val="0"/>
              </a:spcBef>
              <a:spcAft>
                <a:spcPts val="0"/>
              </a:spcAft>
              <a:buClr>
                <a:schemeClr val="lt2"/>
              </a:buClr>
              <a:buSzPts val="1800"/>
              <a:buFont typeface="Squada One"/>
              <a:buChar char="➢"/>
            </a:pPr>
            <a:r>
              <a:rPr lang="en" sz="1800">
                <a:latin typeface="Squada One"/>
                <a:ea typeface="Squada One"/>
                <a:cs typeface="Squada One"/>
                <a:sym typeface="Squada One"/>
              </a:rPr>
              <a:t>Could the importance of certain variables wane over time?</a:t>
            </a:r>
            <a:endParaRPr sz="1800">
              <a:latin typeface="Squada One"/>
              <a:ea typeface="Squada One"/>
              <a:cs typeface="Squada One"/>
              <a:sym typeface="Squada One"/>
            </a:endParaRPr>
          </a:p>
          <a:p>
            <a:pPr indent="-342900" lvl="0" marL="457200" rtl="0" algn="l">
              <a:lnSpc>
                <a:spcPct val="100000"/>
              </a:lnSpc>
              <a:spcBef>
                <a:spcPts val="0"/>
              </a:spcBef>
              <a:spcAft>
                <a:spcPts val="0"/>
              </a:spcAft>
              <a:buClr>
                <a:schemeClr val="lt2"/>
              </a:buClr>
              <a:buSzPts val="1800"/>
              <a:buFont typeface="Squada One"/>
              <a:buChar char="➢"/>
            </a:pPr>
            <a:r>
              <a:rPr lang="en" sz="1800">
                <a:latin typeface="Squada One"/>
                <a:ea typeface="Squada One"/>
                <a:cs typeface="Squada One"/>
                <a:sym typeface="Squada One"/>
              </a:rPr>
              <a:t>Will the Post-Covid era resemble the Pre-Covid era in meaningful ways? </a:t>
            </a:r>
            <a:endParaRPr sz="1800">
              <a:latin typeface="Squada One"/>
              <a:ea typeface="Squada One"/>
              <a:cs typeface="Squada One"/>
              <a:sym typeface="Squada One"/>
            </a:endParaRPr>
          </a:p>
          <a:p>
            <a:pPr indent="0" lvl="0" marL="0" rtl="0" algn="l">
              <a:lnSpc>
                <a:spcPct val="100000"/>
              </a:lnSpc>
              <a:spcBef>
                <a:spcPts val="0"/>
              </a:spcBef>
              <a:spcAft>
                <a:spcPts val="0"/>
              </a:spcAft>
              <a:buSzPts val="1200"/>
              <a:buNone/>
            </a:pPr>
            <a:r>
              <a:t/>
            </a:r>
            <a:endParaRPr sz="1800">
              <a:latin typeface="Squada One"/>
              <a:ea typeface="Squada One"/>
              <a:cs typeface="Squada One"/>
              <a:sym typeface="Squada One"/>
            </a:endParaRPr>
          </a:p>
          <a:p>
            <a:pPr indent="0" lvl="0" marL="0" rtl="0" algn="l">
              <a:lnSpc>
                <a:spcPct val="100000"/>
              </a:lnSpc>
              <a:spcBef>
                <a:spcPts val="0"/>
              </a:spcBef>
              <a:spcAft>
                <a:spcPts val="0"/>
              </a:spcAft>
              <a:buSzPts val="1200"/>
              <a:buNone/>
            </a:pPr>
            <a:r>
              <a:rPr lang="en" sz="1800">
                <a:latin typeface="Squada One"/>
                <a:ea typeface="Squada One"/>
                <a:cs typeface="Squada One"/>
                <a:sym typeface="Squada One"/>
              </a:rPr>
              <a:t>...time will tell</a:t>
            </a:r>
            <a:endParaRPr sz="1800">
              <a:latin typeface="Squada One"/>
              <a:ea typeface="Squada One"/>
              <a:cs typeface="Squada One"/>
              <a:sym typeface="Squada One"/>
            </a:endParaRPr>
          </a:p>
        </p:txBody>
      </p:sp>
      <p:sp>
        <p:nvSpPr>
          <p:cNvPr id="1392" name="Google Shape;1392;gd39bcb2f2a_1_2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d39bcb2f2a_1_253"/>
          <p:cNvSpPr txBox="1"/>
          <p:nvPr>
            <p:ph type="ctrTitle"/>
          </p:nvPr>
        </p:nvSpPr>
        <p:spPr>
          <a:xfrm flipH="1">
            <a:off x="761925" y="1534530"/>
            <a:ext cx="26958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THANKS</a:t>
            </a:r>
            <a:endParaRPr/>
          </a:p>
        </p:txBody>
      </p:sp>
      <p:cxnSp>
        <p:nvCxnSpPr>
          <p:cNvPr id="1398" name="Google Shape;1398;gd39bcb2f2a_1_253"/>
          <p:cNvCxnSpPr/>
          <p:nvPr/>
        </p:nvCxnSpPr>
        <p:spPr>
          <a:xfrm>
            <a:off x="2830693" y="1478930"/>
            <a:ext cx="0" cy="1716900"/>
          </a:xfrm>
          <a:prstGeom prst="straightConnector1">
            <a:avLst/>
          </a:prstGeom>
          <a:noFill/>
          <a:ln cap="flat" cmpd="sng" w="28575">
            <a:solidFill>
              <a:schemeClr val="lt1"/>
            </a:solidFill>
            <a:prstDash val="solid"/>
            <a:round/>
            <a:headEnd len="sm" w="sm" type="none"/>
            <a:tailEnd len="sm" w="sm" type="none"/>
          </a:ln>
        </p:spPr>
      </p:cxnSp>
      <p:sp>
        <p:nvSpPr>
          <p:cNvPr id="1399" name="Google Shape;1399;gd39bcb2f2a_1_253"/>
          <p:cNvSpPr txBox="1"/>
          <p:nvPr/>
        </p:nvSpPr>
        <p:spPr>
          <a:xfrm>
            <a:off x="3410625" y="2868332"/>
            <a:ext cx="29025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14000"/>
              </a:lnSpc>
              <a:spcBef>
                <a:spcPts val="0"/>
              </a:spcBef>
              <a:spcAft>
                <a:spcPts val="300"/>
              </a:spcAft>
              <a:buClr>
                <a:srgbClr val="000000"/>
              </a:buClr>
              <a:buSzPts val="1400"/>
              <a:buFont typeface="Arial"/>
              <a:buNone/>
            </a:pPr>
            <a:r>
              <a:t/>
            </a:r>
            <a:endParaRPr b="0" i="0" sz="1400" u="none" cap="none" strike="noStrike">
              <a:solidFill>
                <a:schemeClr val="lt1"/>
              </a:solidFill>
              <a:latin typeface="Roboto Condensed Light"/>
              <a:ea typeface="Roboto Condensed Light"/>
              <a:cs typeface="Roboto Condensed Light"/>
              <a:sym typeface="Roboto Condensed Light"/>
            </a:endParaRPr>
          </a:p>
        </p:txBody>
      </p:sp>
      <p:sp>
        <p:nvSpPr>
          <p:cNvPr id="1400" name="Google Shape;1400;gd39bcb2f2a_1_253"/>
          <p:cNvSpPr txBox="1"/>
          <p:nvPr/>
        </p:nvSpPr>
        <p:spPr>
          <a:xfrm>
            <a:off x="868200" y="2205025"/>
            <a:ext cx="28374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Squada One"/>
                <a:ea typeface="Squada One"/>
                <a:cs typeface="Squada One"/>
                <a:sym typeface="Squada One"/>
              </a:rPr>
              <a:t>SCC Project Team :</a:t>
            </a:r>
            <a:endParaRPr b="0" i="0" sz="1200" u="none" cap="none" strike="noStrike">
              <a:solidFill>
                <a:schemeClr val="lt2"/>
              </a:solidFill>
              <a:latin typeface="Squada One"/>
              <a:ea typeface="Squada One"/>
              <a:cs typeface="Squada One"/>
              <a:sym typeface="Squada On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Squada One"/>
                <a:ea typeface="Squada One"/>
                <a:cs typeface="Squada One"/>
                <a:sym typeface="Squada One"/>
              </a:rPr>
              <a:t>Mike Smith</a:t>
            </a:r>
            <a:br>
              <a:rPr b="0" i="0" lang="en" sz="1200" u="none" cap="none" strike="noStrike">
                <a:solidFill>
                  <a:schemeClr val="lt2"/>
                </a:solidFill>
                <a:latin typeface="Squada One"/>
                <a:ea typeface="Squada One"/>
                <a:cs typeface="Squada One"/>
                <a:sym typeface="Squada One"/>
              </a:rPr>
            </a:br>
            <a:r>
              <a:rPr b="0" i="0" lang="en" sz="1200" u="none" cap="none" strike="noStrike">
                <a:solidFill>
                  <a:schemeClr val="lt2"/>
                </a:solidFill>
                <a:latin typeface="Squada One"/>
                <a:ea typeface="Squada One"/>
                <a:cs typeface="Squada One"/>
                <a:sym typeface="Squada One"/>
              </a:rPr>
              <a:t>Cesar Pardede</a:t>
            </a:r>
            <a:endParaRPr b="0" i="0" sz="1200" u="none" cap="none" strike="noStrike">
              <a:solidFill>
                <a:schemeClr val="lt2"/>
              </a:solidFill>
              <a:latin typeface="Squada One"/>
              <a:ea typeface="Squada One"/>
              <a:cs typeface="Squada One"/>
              <a:sym typeface="Squada On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Squada One"/>
                <a:ea typeface="Squada One"/>
                <a:cs typeface="Squada One"/>
                <a:sym typeface="Squada One"/>
              </a:rPr>
              <a:t>Marc Sanchez</a:t>
            </a:r>
            <a:endParaRPr b="0" i="0" sz="1200" u="none" cap="none" strike="noStrike">
              <a:solidFill>
                <a:schemeClr val="lt2"/>
              </a:solidFill>
              <a:latin typeface="Squada One"/>
              <a:ea typeface="Squada One"/>
              <a:cs typeface="Squada One"/>
              <a:sym typeface="Squada On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Squada One"/>
                <a:ea typeface="Squada One"/>
                <a:cs typeface="Squada One"/>
                <a:sym typeface="Squada One"/>
              </a:rPr>
              <a:t>Ezra Mock</a:t>
            </a:r>
            <a:endParaRPr b="0" i="0" sz="1200" u="none" cap="none" strike="noStrike">
              <a:solidFill>
                <a:schemeClr val="lt2"/>
              </a:solidFill>
              <a:latin typeface="Squada One"/>
              <a:ea typeface="Squada One"/>
              <a:cs typeface="Squada One"/>
              <a:sym typeface="Squada One"/>
            </a:endParaRPr>
          </a:p>
        </p:txBody>
      </p:sp>
      <p:sp>
        <p:nvSpPr>
          <p:cNvPr id="1401" name="Google Shape;1401;gd39bcb2f2a_1_2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d169aa1f6f_0_11"/>
          <p:cNvSpPr txBox="1"/>
          <p:nvPr>
            <p:ph type="ctrTitle"/>
          </p:nvPr>
        </p:nvSpPr>
        <p:spPr>
          <a:xfrm>
            <a:off x="1242600" y="1809725"/>
            <a:ext cx="6658800" cy="67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Goals and Objectives</a:t>
            </a:r>
            <a:endParaRPr/>
          </a:p>
        </p:txBody>
      </p:sp>
      <p:sp>
        <p:nvSpPr>
          <p:cNvPr id="688" name="Google Shape;688;gd169aa1f6f_0_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d169aa1f6f_0_15"/>
          <p:cNvSpPr txBox="1"/>
          <p:nvPr>
            <p:ph type="ctrTitle"/>
          </p:nvPr>
        </p:nvSpPr>
        <p:spPr>
          <a:xfrm flipH="1">
            <a:off x="2933875" y="319650"/>
            <a:ext cx="34041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Primary Objectives</a:t>
            </a:r>
            <a:endParaRPr/>
          </a:p>
        </p:txBody>
      </p:sp>
      <p:cxnSp>
        <p:nvCxnSpPr>
          <p:cNvPr id="694" name="Google Shape;694;gd169aa1f6f_0_15"/>
          <p:cNvCxnSpPr/>
          <p:nvPr/>
        </p:nvCxnSpPr>
        <p:spPr>
          <a:xfrm>
            <a:off x="4086650" y="3051838"/>
            <a:ext cx="970500" cy="0"/>
          </a:xfrm>
          <a:prstGeom prst="straightConnector1">
            <a:avLst/>
          </a:prstGeom>
          <a:noFill/>
          <a:ln cap="flat" cmpd="sng" w="19050">
            <a:solidFill>
              <a:schemeClr val="lt1"/>
            </a:solidFill>
            <a:prstDash val="solid"/>
            <a:round/>
            <a:headEnd len="sm" w="sm" type="none"/>
            <a:tailEnd len="sm" w="sm" type="none"/>
          </a:ln>
        </p:spPr>
      </p:cxnSp>
      <p:grpSp>
        <p:nvGrpSpPr>
          <p:cNvPr id="695" name="Google Shape;695;gd169aa1f6f_0_15"/>
          <p:cNvGrpSpPr/>
          <p:nvPr/>
        </p:nvGrpSpPr>
        <p:grpSpPr>
          <a:xfrm>
            <a:off x="4403832" y="2184716"/>
            <a:ext cx="336332" cy="334667"/>
            <a:chOff x="-55225575" y="1903275"/>
            <a:chExt cx="318225" cy="316650"/>
          </a:xfrm>
        </p:grpSpPr>
        <p:sp>
          <p:nvSpPr>
            <p:cNvPr id="696" name="Google Shape;696;gd169aa1f6f_0_1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d169aa1f6f_0_1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d169aa1f6f_0_1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d169aa1f6f_0_1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d169aa1f6f_0_1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1" name="Google Shape;701;gd169aa1f6f_0_15"/>
          <p:cNvCxnSpPr/>
          <p:nvPr/>
        </p:nvCxnSpPr>
        <p:spPr>
          <a:xfrm>
            <a:off x="6265300" y="2550480"/>
            <a:ext cx="970500" cy="0"/>
          </a:xfrm>
          <a:prstGeom prst="straightConnector1">
            <a:avLst/>
          </a:prstGeom>
          <a:noFill/>
          <a:ln cap="flat" cmpd="sng" w="19050">
            <a:solidFill>
              <a:schemeClr val="lt1"/>
            </a:solidFill>
            <a:prstDash val="solid"/>
            <a:round/>
            <a:headEnd len="sm" w="sm" type="none"/>
            <a:tailEnd len="sm" w="sm" type="none"/>
          </a:ln>
        </p:spPr>
      </p:cxnSp>
      <p:grpSp>
        <p:nvGrpSpPr>
          <p:cNvPr id="702" name="Google Shape;702;gd169aa1f6f_0_15"/>
          <p:cNvGrpSpPr/>
          <p:nvPr/>
        </p:nvGrpSpPr>
        <p:grpSpPr>
          <a:xfrm>
            <a:off x="6602851" y="1687343"/>
            <a:ext cx="295536" cy="334667"/>
            <a:chOff x="-57950750" y="2296300"/>
            <a:chExt cx="279625" cy="316650"/>
          </a:xfrm>
        </p:grpSpPr>
        <p:sp>
          <p:nvSpPr>
            <p:cNvPr id="703" name="Google Shape;703;gd169aa1f6f_0_1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d169aa1f6f_0_1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d169aa1f6f_0_1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d169aa1f6f_0_1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07" name="Google Shape;707;gd169aa1f6f_0_15"/>
          <p:cNvCxnSpPr/>
          <p:nvPr/>
        </p:nvCxnSpPr>
        <p:spPr>
          <a:xfrm>
            <a:off x="1908200" y="2550480"/>
            <a:ext cx="970500" cy="0"/>
          </a:xfrm>
          <a:prstGeom prst="straightConnector1">
            <a:avLst/>
          </a:prstGeom>
          <a:noFill/>
          <a:ln cap="flat" cmpd="sng" w="19050">
            <a:solidFill>
              <a:schemeClr val="lt1"/>
            </a:solidFill>
            <a:prstDash val="solid"/>
            <a:round/>
            <a:headEnd len="sm" w="sm" type="none"/>
            <a:tailEnd len="sm" w="sm" type="none"/>
          </a:ln>
        </p:spPr>
      </p:cxnSp>
      <p:grpSp>
        <p:nvGrpSpPr>
          <p:cNvPr id="708" name="Google Shape;708;gd169aa1f6f_0_15"/>
          <p:cNvGrpSpPr/>
          <p:nvPr/>
        </p:nvGrpSpPr>
        <p:grpSpPr>
          <a:xfrm>
            <a:off x="2224953" y="1686510"/>
            <a:ext cx="337178" cy="336332"/>
            <a:chOff x="-57578225" y="1904075"/>
            <a:chExt cx="319025" cy="318225"/>
          </a:xfrm>
        </p:grpSpPr>
        <p:sp>
          <p:nvSpPr>
            <p:cNvPr id="709" name="Google Shape;709;gd169aa1f6f_0_15"/>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d169aa1f6f_0_15"/>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d169aa1f6f_0_15"/>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d169aa1f6f_0_15"/>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3" name="Google Shape;713;gd169aa1f6f_0_15"/>
          <p:cNvSpPr txBox="1"/>
          <p:nvPr>
            <p:ph idx="1" type="subTitle"/>
          </p:nvPr>
        </p:nvSpPr>
        <p:spPr>
          <a:xfrm>
            <a:off x="5892325" y="2994475"/>
            <a:ext cx="1716600" cy="10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What are the top predictors for student success and student non-success ?</a:t>
            </a:r>
            <a:endParaRPr sz="1100"/>
          </a:p>
          <a:p>
            <a:pPr indent="0" lvl="0" marL="0" rtl="0" algn="ctr">
              <a:lnSpc>
                <a:spcPct val="100000"/>
              </a:lnSpc>
              <a:spcBef>
                <a:spcPts val="0"/>
              </a:spcBef>
              <a:spcAft>
                <a:spcPts val="1600"/>
              </a:spcAft>
              <a:buSzPts val="1400"/>
              <a:buNone/>
            </a:pPr>
            <a:r>
              <a:t/>
            </a:r>
            <a:endParaRPr/>
          </a:p>
        </p:txBody>
      </p:sp>
      <p:sp>
        <p:nvSpPr>
          <p:cNvPr id="714" name="Google Shape;714;gd169aa1f6f_0_15"/>
          <p:cNvSpPr txBox="1"/>
          <p:nvPr>
            <p:ph idx="2" type="subTitle"/>
          </p:nvPr>
        </p:nvSpPr>
        <p:spPr>
          <a:xfrm>
            <a:off x="5827675" y="2603250"/>
            <a:ext cx="18459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Top Predictors</a:t>
            </a:r>
            <a:endParaRPr/>
          </a:p>
          <a:p>
            <a:pPr indent="0" lvl="0" marL="0" rtl="0" algn="ctr">
              <a:lnSpc>
                <a:spcPct val="100000"/>
              </a:lnSpc>
              <a:spcBef>
                <a:spcPts val="0"/>
              </a:spcBef>
              <a:spcAft>
                <a:spcPts val="0"/>
              </a:spcAft>
              <a:buSzPts val="1600"/>
              <a:buNone/>
            </a:pPr>
            <a:r>
              <a:t/>
            </a:r>
            <a:endParaRPr/>
          </a:p>
        </p:txBody>
      </p:sp>
      <p:sp>
        <p:nvSpPr>
          <p:cNvPr id="715" name="Google Shape;715;gd169aa1f6f_0_15"/>
          <p:cNvSpPr txBox="1"/>
          <p:nvPr>
            <p:ph idx="3" type="subTitle"/>
          </p:nvPr>
        </p:nvSpPr>
        <p:spPr>
          <a:xfrm>
            <a:off x="1631450" y="2054151"/>
            <a:ext cx="16068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First Objective</a:t>
            </a:r>
            <a:endParaRPr/>
          </a:p>
        </p:txBody>
      </p:sp>
      <p:sp>
        <p:nvSpPr>
          <p:cNvPr id="716" name="Google Shape;716;gd169aa1f6f_0_15"/>
          <p:cNvSpPr txBox="1"/>
          <p:nvPr>
            <p:ph idx="4" type="subTitle"/>
          </p:nvPr>
        </p:nvSpPr>
        <p:spPr>
          <a:xfrm>
            <a:off x="3687600" y="3479000"/>
            <a:ext cx="1768800" cy="10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Does using a student’s address provide the same predictive value as low-income status? </a:t>
            </a:r>
            <a:endParaRPr/>
          </a:p>
        </p:txBody>
      </p:sp>
      <p:sp>
        <p:nvSpPr>
          <p:cNvPr id="717" name="Google Shape;717;gd169aa1f6f_0_15"/>
          <p:cNvSpPr txBox="1"/>
          <p:nvPr>
            <p:ph idx="5" type="subTitle"/>
          </p:nvPr>
        </p:nvSpPr>
        <p:spPr>
          <a:xfrm>
            <a:off x="3727200" y="3109225"/>
            <a:ext cx="16896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Income Identifier</a:t>
            </a:r>
            <a:endParaRPr/>
          </a:p>
          <a:p>
            <a:pPr indent="0" lvl="0" marL="0" rtl="0" algn="ctr">
              <a:lnSpc>
                <a:spcPct val="100000"/>
              </a:lnSpc>
              <a:spcBef>
                <a:spcPts val="0"/>
              </a:spcBef>
              <a:spcAft>
                <a:spcPts val="0"/>
              </a:spcAft>
              <a:buSzPts val="1600"/>
              <a:buNone/>
            </a:pPr>
            <a:r>
              <a:t/>
            </a:r>
            <a:endParaRPr/>
          </a:p>
        </p:txBody>
      </p:sp>
      <p:sp>
        <p:nvSpPr>
          <p:cNvPr id="718" name="Google Shape;718;gd169aa1f6f_0_15"/>
          <p:cNvSpPr txBox="1"/>
          <p:nvPr>
            <p:ph idx="6" type="subTitle"/>
          </p:nvPr>
        </p:nvSpPr>
        <p:spPr>
          <a:xfrm>
            <a:off x="6001300" y="2032700"/>
            <a:ext cx="16068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Third Objective</a:t>
            </a:r>
            <a:endParaRPr/>
          </a:p>
        </p:txBody>
      </p:sp>
      <p:sp>
        <p:nvSpPr>
          <p:cNvPr id="719" name="Google Shape;719;gd169aa1f6f_0_15"/>
          <p:cNvSpPr txBox="1"/>
          <p:nvPr>
            <p:ph idx="7" type="subTitle"/>
          </p:nvPr>
        </p:nvSpPr>
        <p:spPr>
          <a:xfrm>
            <a:off x="1409150" y="2873175"/>
            <a:ext cx="2051400" cy="117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Which is a better response variable for determining  student success, percentage of completed units or courses? </a:t>
            </a:r>
            <a:endParaRPr/>
          </a:p>
        </p:txBody>
      </p:sp>
      <p:sp>
        <p:nvSpPr>
          <p:cNvPr id="720" name="Google Shape;720;gd169aa1f6f_0_15"/>
          <p:cNvSpPr txBox="1"/>
          <p:nvPr>
            <p:ph idx="8" type="subTitle"/>
          </p:nvPr>
        </p:nvSpPr>
        <p:spPr>
          <a:xfrm>
            <a:off x="1426240" y="2544700"/>
            <a:ext cx="19344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Completion Metric</a:t>
            </a:r>
            <a:endParaRPr/>
          </a:p>
        </p:txBody>
      </p:sp>
      <p:sp>
        <p:nvSpPr>
          <p:cNvPr id="721" name="Google Shape;721;gd169aa1f6f_0_15"/>
          <p:cNvSpPr txBox="1"/>
          <p:nvPr>
            <p:ph idx="9" type="subTitle"/>
          </p:nvPr>
        </p:nvSpPr>
        <p:spPr>
          <a:xfrm>
            <a:off x="3604790" y="2529480"/>
            <a:ext cx="1934400" cy="46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Second Objective</a:t>
            </a:r>
            <a:endParaRPr/>
          </a:p>
        </p:txBody>
      </p:sp>
      <p:sp>
        <p:nvSpPr>
          <p:cNvPr id="722" name="Google Shape;722;gd169aa1f6f_0_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d169aa1f6f_0_115"/>
          <p:cNvSpPr txBox="1"/>
          <p:nvPr>
            <p:ph type="ctrTitle"/>
          </p:nvPr>
        </p:nvSpPr>
        <p:spPr>
          <a:xfrm>
            <a:off x="339800" y="149400"/>
            <a:ext cx="5721300" cy="88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Secondary Project Goals: </a:t>
            </a:r>
            <a:br>
              <a:rPr lang="en"/>
            </a:br>
            <a:r>
              <a:rPr lang="en" sz="2000"/>
              <a:t>Did COVID-19 impact our results?</a:t>
            </a:r>
            <a:endParaRPr sz="2000"/>
          </a:p>
        </p:txBody>
      </p:sp>
      <p:sp>
        <p:nvSpPr>
          <p:cNvPr id="728" name="Google Shape;728;gd169aa1f6f_0_115"/>
          <p:cNvSpPr txBox="1"/>
          <p:nvPr>
            <p:ph idx="2" type="ctrTitle"/>
          </p:nvPr>
        </p:nvSpPr>
        <p:spPr>
          <a:xfrm>
            <a:off x="4775750" y="1377075"/>
            <a:ext cx="1801800" cy="36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600"/>
              <a:buNone/>
            </a:pPr>
            <a:r>
              <a:rPr lang="en"/>
              <a:t>Predictor Stability</a:t>
            </a:r>
            <a:endParaRPr/>
          </a:p>
        </p:txBody>
      </p:sp>
      <p:sp>
        <p:nvSpPr>
          <p:cNvPr id="729" name="Google Shape;729;gd169aa1f6f_0_115"/>
          <p:cNvSpPr txBox="1"/>
          <p:nvPr>
            <p:ph idx="1" type="subTitle"/>
          </p:nvPr>
        </p:nvSpPr>
        <p:spPr>
          <a:xfrm>
            <a:off x="4658700" y="1686225"/>
            <a:ext cx="1849800" cy="109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r>
              <a:rPr lang="en"/>
              <a:t>Did the variables that we found to be important change with the onset of the pandemic?</a:t>
            </a:r>
            <a:endParaRPr/>
          </a:p>
        </p:txBody>
      </p:sp>
      <p:sp>
        <p:nvSpPr>
          <p:cNvPr id="730" name="Google Shape;730;gd169aa1f6f_0_115"/>
          <p:cNvSpPr txBox="1"/>
          <p:nvPr>
            <p:ph idx="3" type="ctrTitle"/>
          </p:nvPr>
        </p:nvSpPr>
        <p:spPr>
          <a:xfrm>
            <a:off x="2543250" y="1213300"/>
            <a:ext cx="2059500" cy="47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Measuring Success</a:t>
            </a:r>
            <a:endParaRPr/>
          </a:p>
        </p:txBody>
      </p:sp>
      <p:sp>
        <p:nvSpPr>
          <p:cNvPr id="731" name="Google Shape;731;gd169aa1f6f_0_115"/>
          <p:cNvSpPr txBox="1"/>
          <p:nvPr>
            <p:ph idx="4" type="subTitle"/>
          </p:nvPr>
        </p:nvSpPr>
        <p:spPr>
          <a:xfrm>
            <a:off x="2707350" y="1686100"/>
            <a:ext cx="1731300" cy="94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r>
              <a:rPr lang="en"/>
              <a:t>Was there a distinguishable difference in the quality of our metrics for success?</a:t>
            </a:r>
            <a:endParaRPr/>
          </a:p>
        </p:txBody>
      </p:sp>
      <p:sp>
        <p:nvSpPr>
          <p:cNvPr id="732" name="Google Shape;732;gd169aa1f6f_0_115"/>
          <p:cNvSpPr txBox="1"/>
          <p:nvPr>
            <p:ph idx="5" type="ctrTitle"/>
          </p:nvPr>
        </p:nvSpPr>
        <p:spPr>
          <a:xfrm>
            <a:off x="3786900" y="3056975"/>
            <a:ext cx="1570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t>Income Analysis</a:t>
            </a:r>
            <a:endParaRPr/>
          </a:p>
        </p:txBody>
      </p:sp>
      <p:sp>
        <p:nvSpPr>
          <p:cNvPr id="733" name="Google Shape;733;gd169aa1f6f_0_115"/>
          <p:cNvSpPr txBox="1"/>
          <p:nvPr>
            <p:ph idx="6" type="subTitle"/>
          </p:nvPr>
        </p:nvSpPr>
        <p:spPr>
          <a:xfrm>
            <a:off x="3647100" y="3286950"/>
            <a:ext cx="1849800" cy="109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r>
              <a:rPr lang="en"/>
              <a:t>Did  living in a low income area influence success more heavily during COVID? </a:t>
            </a:r>
            <a:endParaRPr/>
          </a:p>
        </p:txBody>
      </p:sp>
      <p:sp>
        <p:nvSpPr>
          <p:cNvPr id="734" name="Google Shape;734;gd169aa1f6f_0_1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d169aa1f6f_0_47"/>
          <p:cNvSpPr txBox="1"/>
          <p:nvPr>
            <p:ph type="ctrTitle"/>
          </p:nvPr>
        </p:nvSpPr>
        <p:spPr>
          <a:xfrm flipH="1">
            <a:off x="1990250" y="388450"/>
            <a:ext cx="5376900" cy="6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Thresholding Student Success</a:t>
            </a:r>
            <a:endParaRPr/>
          </a:p>
        </p:txBody>
      </p:sp>
      <p:grpSp>
        <p:nvGrpSpPr>
          <p:cNvPr id="740" name="Google Shape;740;gd169aa1f6f_0_47"/>
          <p:cNvGrpSpPr/>
          <p:nvPr/>
        </p:nvGrpSpPr>
        <p:grpSpPr>
          <a:xfrm>
            <a:off x="2457625" y="2556388"/>
            <a:ext cx="4226732" cy="979620"/>
            <a:chOff x="2457787" y="2317237"/>
            <a:chExt cx="4228423" cy="979620"/>
          </a:xfrm>
        </p:grpSpPr>
        <p:sp>
          <p:nvSpPr>
            <p:cNvPr id="741" name="Google Shape;741;gd169aa1f6f_0_47"/>
            <p:cNvSpPr/>
            <p:nvPr/>
          </p:nvSpPr>
          <p:spPr>
            <a:xfrm>
              <a:off x="2457787" y="2317237"/>
              <a:ext cx="2069813" cy="979620"/>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d169aa1f6f_0_47"/>
            <p:cNvSpPr/>
            <p:nvPr/>
          </p:nvSpPr>
          <p:spPr>
            <a:xfrm>
              <a:off x="4615554" y="2317237"/>
              <a:ext cx="2070656" cy="979620"/>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d169aa1f6f_0_47"/>
            <p:cNvSpPr/>
            <p:nvPr/>
          </p:nvSpPr>
          <p:spPr>
            <a:xfrm>
              <a:off x="3580437" y="2317237"/>
              <a:ext cx="1978512" cy="979620"/>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gradFill>
              <a:gsLst>
                <a:gs pos="0">
                  <a:srgbClr val="FFFFFF">
                    <a:alpha val="20000"/>
                  </a:srgbClr>
                </a:gs>
                <a:gs pos="100000">
                  <a:srgbClr val="FFFFFF"/>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44" name="Google Shape;744;gd169aa1f6f_0_47"/>
          <p:cNvCxnSpPr/>
          <p:nvPr/>
        </p:nvCxnSpPr>
        <p:spPr>
          <a:xfrm rot="10800000">
            <a:off x="6125025" y="2327218"/>
            <a:ext cx="0" cy="234600"/>
          </a:xfrm>
          <a:prstGeom prst="straightConnector1">
            <a:avLst/>
          </a:prstGeom>
          <a:noFill/>
          <a:ln cap="flat" cmpd="sng" w="19050">
            <a:solidFill>
              <a:schemeClr val="lt1"/>
            </a:solidFill>
            <a:prstDash val="solid"/>
            <a:round/>
            <a:headEnd len="sm" w="sm" type="none"/>
            <a:tailEnd len="med" w="med" type="diamond"/>
          </a:ln>
        </p:spPr>
      </p:cxnSp>
      <p:cxnSp>
        <p:nvCxnSpPr>
          <p:cNvPr id="745" name="Google Shape;745;gd169aa1f6f_0_47"/>
          <p:cNvCxnSpPr/>
          <p:nvPr/>
        </p:nvCxnSpPr>
        <p:spPr>
          <a:xfrm rot="10800000">
            <a:off x="4059300" y="2327368"/>
            <a:ext cx="0" cy="229200"/>
          </a:xfrm>
          <a:prstGeom prst="straightConnector1">
            <a:avLst/>
          </a:prstGeom>
          <a:noFill/>
          <a:ln cap="flat" cmpd="sng" w="19050">
            <a:solidFill>
              <a:schemeClr val="lt1"/>
            </a:solidFill>
            <a:prstDash val="solid"/>
            <a:round/>
            <a:headEnd len="sm" w="sm" type="none"/>
            <a:tailEnd len="med" w="med" type="diamond"/>
          </a:ln>
        </p:spPr>
      </p:cxnSp>
      <p:cxnSp>
        <p:nvCxnSpPr>
          <p:cNvPr id="746" name="Google Shape;746;gd169aa1f6f_0_47"/>
          <p:cNvCxnSpPr/>
          <p:nvPr/>
        </p:nvCxnSpPr>
        <p:spPr>
          <a:xfrm>
            <a:off x="3008278" y="3541159"/>
            <a:ext cx="0" cy="234600"/>
          </a:xfrm>
          <a:prstGeom prst="straightConnector1">
            <a:avLst/>
          </a:prstGeom>
          <a:noFill/>
          <a:ln cap="flat" cmpd="sng" w="19050">
            <a:solidFill>
              <a:schemeClr val="lt1"/>
            </a:solidFill>
            <a:prstDash val="solid"/>
            <a:round/>
            <a:headEnd len="sm" w="sm" type="none"/>
            <a:tailEnd len="med" w="med" type="diamond"/>
          </a:ln>
        </p:spPr>
      </p:cxnSp>
      <p:cxnSp>
        <p:nvCxnSpPr>
          <p:cNvPr id="747" name="Google Shape;747;gd169aa1f6f_0_47"/>
          <p:cNvCxnSpPr/>
          <p:nvPr/>
        </p:nvCxnSpPr>
        <p:spPr>
          <a:xfrm>
            <a:off x="5074003" y="3541150"/>
            <a:ext cx="0" cy="229200"/>
          </a:xfrm>
          <a:prstGeom prst="straightConnector1">
            <a:avLst/>
          </a:prstGeom>
          <a:noFill/>
          <a:ln cap="flat" cmpd="sng" w="19050">
            <a:solidFill>
              <a:schemeClr val="lt1"/>
            </a:solidFill>
            <a:prstDash val="solid"/>
            <a:round/>
            <a:headEnd len="sm" w="sm" type="none"/>
            <a:tailEnd len="med" w="med" type="diamond"/>
          </a:ln>
        </p:spPr>
      </p:cxnSp>
      <p:sp>
        <p:nvSpPr>
          <p:cNvPr id="748" name="Google Shape;748;gd169aa1f6f_0_47"/>
          <p:cNvSpPr txBox="1"/>
          <p:nvPr>
            <p:ph idx="2" type="ctrTitle"/>
          </p:nvPr>
        </p:nvSpPr>
        <p:spPr>
          <a:xfrm>
            <a:off x="2393800" y="3851557"/>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Unit Based</a:t>
            </a:r>
            <a:endParaRPr/>
          </a:p>
        </p:txBody>
      </p:sp>
      <p:sp>
        <p:nvSpPr>
          <p:cNvPr id="749" name="Google Shape;749;gd169aa1f6f_0_47"/>
          <p:cNvSpPr txBox="1"/>
          <p:nvPr>
            <p:ph idx="1" type="subTitle"/>
          </p:nvPr>
        </p:nvSpPr>
        <p:spPr>
          <a:xfrm>
            <a:off x="2157300" y="4112550"/>
            <a:ext cx="19020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at least 80% of attempted units</a:t>
            </a:r>
            <a:endParaRPr/>
          </a:p>
        </p:txBody>
      </p:sp>
      <p:sp>
        <p:nvSpPr>
          <p:cNvPr id="750" name="Google Shape;750;gd169aa1f6f_0_47"/>
          <p:cNvSpPr txBox="1"/>
          <p:nvPr>
            <p:ph idx="3" type="ctrTitle"/>
          </p:nvPr>
        </p:nvSpPr>
        <p:spPr>
          <a:xfrm>
            <a:off x="4454450" y="3859775"/>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a:t>Course Based</a:t>
            </a:r>
            <a:endParaRPr/>
          </a:p>
        </p:txBody>
      </p:sp>
      <p:sp>
        <p:nvSpPr>
          <p:cNvPr id="751" name="Google Shape;751;gd169aa1f6f_0_47"/>
          <p:cNvSpPr txBox="1"/>
          <p:nvPr>
            <p:ph idx="4" type="subTitle"/>
          </p:nvPr>
        </p:nvSpPr>
        <p:spPr>
          <a:xfrm>
            <a:off x="4273725" y="4111850"/>
            <a:ext cx="19341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at least 80% of attempted courses</a:t>
            </a:r>
            <a:endParaRPr/>
          </a:p>
        </p:txBody>
      </p:sp>
      <p:sp>
        <p:nvSpPr>
          <p:cNvPr id="752" name="Google Shape;752;gd169aa1f6f_0_47"/>
          <p:cNvSpPr txBox="1"/>
          <p:nvPr>
            <p:ph idx="5" type="ctrTitle"/>
          </p:nvPr>
        </p:nvSpPr>
        <p:spPr>
          <a:xfrm>
            <a:off x="3443700" y="1361376"/>
            <a:ext cx="1231200" cy="36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Units Based</a:t>
            </a:r>
            <a:endParaRPr/>
          </a:p>
        </p:txBody>
      </p:sp>
      <p:sp>
        <p:nvSpPr>
          <p:cNvPr id="753" name="Google Shape;753;gd169aa1f6f_0_47"/>
          <p:cNvSpPr txBox="1"/>
          <p:nvPr>
            <p:ph idx="6" type="subTitle"/>
          </p:nvPr>
        </p:nvSpPr>
        <p:spPr>
          <a:xfrm>
            <a:off x="3034950" y="1623775"/>
            <a:ext cx="20487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100% of attempted units</a:t>
            </a:r>
            <a:endParaRPr/>
          </a:p>
        </p:txBody>
      </p:sp>
      <p:sp>
        <p:nvSpPr>
          <p:cNvPr id="754" name="Google Shape;754;gd169aa1f6f_0_47"/>
          <p:cNvSpPr txBox="1"/>
          <p:nvPr>
            <p:ph idx="7" type="ctrTitle"/>
          </p:nvPr>
        </p:nvSpPr>
        <p:spPr>
          <a:xfrm>
            <a:off x="5498425" y="1361363"/>
            <a:ext cx="1231200" cy="36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Course Based</a:t>
            </a:r>
            <a:endParaRPr/>
          </a:p>
        </p:txBody>
      </p:sp>
      <p:sp>
        <p:nvSpPr>
          <p:cNvPr id="755" name="Google Shape;755;gd169aa1f6f_0_47"/>
          <p:cNvSpPr txBox="1"/>
          <p:nvPr>
            <p:ph idx="8" type="subTitle"/>
          </p:nvPr>
        </p:nvSpPr>
        <p:spPr>
          <a:xfrm>
            <a:off x="5281650" y="1623775"/>
            <a:ext cx="1934100" cy="36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Clr>
                <a:schemeClr val="dk1"/>
              </a:buClr>
              <a:buSzPts val="1100"/>
              <a:buFont typeface="Arial"/>
              <a:buNone/>
            </a:pPr>
            <a:r>
              <a:rPr lang="en"/>
              <a:t>Student completed 100% of attempted courses</a:t>
            </a:r>
            <a:endParaRPr/>
          </a:p>
        </p:txBody>
      </p:sp>
      <p:grpSp>
        <p:nvGrpSpPr>
          <p:cNvPr id="756" name="Google Shape;756;gd169aa1f6f_0_47"/>
          <p:cNvGrpSpPr/>
          <p:nvPr/>
        </p:nvGrpSpPr>
        <p:grpSpPr>
          <a:xfrm>
            <a:off x="5938402" y="2901057"/>
            <a:ext cx="351155" cy="346092"/>
            <a:chOff x="-64774725" y="1916550"/>
            <a:chExt cx="319000" cy="314400"/>
          </a:xfrm>
        </p:grpSpPr>
        <p:sp>
          <p:nvSpPr>
            <p:cNvPr id="757" name="Google Shape;757;gd169aa1f6f_0_4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d169aa1f6f_0_4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9" name="Google Shape;759;gd169aa1f6f_0_47"/>
          <p:cNvSpPr/>
          <p:nvPr/>
        </p:nvSpPr>
        <p:spPr>
          <a:xfrm>
            <a:off x="4911316" y="2862747"/>
            <a:ext cx="325363" cy="336896"/>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0" name="Google Shape;760;gd169aa1f6f_0_47"/>
          <p:cNvGrpSpPr/>
          <p:nvPr/>
        </p:nvGrpSpPr>
        <p:grpSpPr>
          <a:xfrm>
            <a:off x="3868869" y="2859688"/>
            <a:ext cx="340753" cy="352036"/>
            <a:chOff x="-62148000" y="1930075"/>
            <a:chExt cx="309550" cy="319800"/>
          </a:xfrm>
        </p:grpSpPr>
        <p:sp>
          <p:nvSpPr>
            <p:cNvPr id="761" name="Google Shape;761;gd169aa1f6f_0_47"/>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d169aa1f6f_0_47"/>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3" name="Google Shape;763;gd169aa1f6f_0_47"/>
          <p:cNvGrpSpPr/>
          <p:nvPr/>
        </p:nvGrpSpPr>
        <p:grpSpPr>
          <a:xfrm>
            <a:off x="2823227" y="2917263"/>
            <a:ext cx="343835" cy="269608"/>
            <a:chOff x="-41694200" y="2382950"/>
            <a:chExt cx="317425" cy="248900"/>
          </a:xfrm>
        </p:grpSpPr>
        <p:sp>
          <p:nvSpPr>
            <p:cNvPr id="764" name="Google Shape;764;gd169aa1f6f_0_47"/>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d169aa1f6f_0_47"/>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gd169aa1f6f_0_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Startup by Slidesgo">
  <a:themeElements>
    <a:clrScheme name="Simple Light">
      <a:dk1>
        <a:srgbClr val="000000"/>
      </a:dk1>
      <a:lt1>
        <a:srgbClr val="FFFFFF"/>
      </a:lt1>
      <a:dk2>
        <a:srgbClr val="595959"/>
      </a:dk2>
      <a:lt2>
        <a:srgbClr val="EEEEEE"/>
      </a:lt2>
      <a:accent1>
        <a:srgbClr val="88D3CE"/>
      </a:accent1>
      <a:accent2>
        <a:srgbClr val="423864"/>
      </a:accent2>
      <a:accent3>
        <a:srgbClr val="78909C"/>
      </a:accent3>
      <a:accent4>
        <a:srgbClr val="88D3CE"/>
      </a:accent4>
      <a:accent5>
        <a:srgbClr val="0097A7"/>
      </a:accent5>
      <a:accent6>
        <a:srgbClr val="423864"/>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